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bin" ContentType="application/vnd.openxmlformats-officedocument.oleObject"/>
  <Default Extension="vml" ContentType="application/vnd.openxmlformats-officedocument.vmlDrawing"/>
  <Default Extension="emf" ContentType="image/x-emf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media/image1.wmf" ContentType="image/x-wmf"/>
  <Override PartName="/ppt/slides/slide3.xml" ContentType="application/vnd.openxmlformats-officedocument.presentationml.slide+xml"/>
  <Override PartName="/ppt/slideLayouts/slideLayout3.xml" ContentType="application/vnd.openxmlformats-officedocument.presentationml.slideLayout+xml"/>
  <Override PartName="/ppt/media/image2.jpg" ContentType="image/jpeg"/>
  <Override PartName="/ppt/media/image3.png" ContentType="image/png"/>
  <Override PartName="/ppt/slides/slide4.xml" ContentType="application/vnd.openxmlformats-officedocument.presentationml.slide+xml"/>
  <Override PartName="/ppt/media/image4.png" ContentType="image/png"/>
  <Override PartName="/ppt/media/image5.jpg" ContentType="image/jpeg"/>
  <Override PartName="/ppt/media/image6.wmf" ContentType="image/x-wmf"/>
  <Override PartName="/ppt/slides/slide5.xml" ContentType="application/vnd.openxmlformats-officedocument.presentationml.slide+xml"/>
  <Override PartName="/ppt/media/image7.wmf" ContentType="image/x-wmf"/>
  <Override PartName="/ppt/media/image8.wmf" ContentType="image/x-wmf"/>
  <Override PartName="/ppt/media/image9.wmf" ContentType="image/x-wmf"/>
  <Override PartName="/ppt/media/image10.wmf" ContentType="image/x-wmf"/>
  <Override PartName="/ppt/media/image11.wmf" ContentType="image/x-wmf"/>
  <Override PartName="/ppt/media/image12.wmf" ContentType="image/x-wmf"/>
  <Override PartName="/ppt/media/image13.wmf" ContentType="image/x-wmf"/>
  <Override PartName="/ppt/media/image14.wmf" ContentType="image/x-wmf"/>
  <Override PartName="/ppt/media/image15.wmf" ContentType="image/x-wmf"/>
  <Override PartName="/ppt/media/image16.wmf" ContentType="image/x-wmf"/>
  <Override PartName="/ppt/slides/slide6.xml" ContentType="application/vnd.openxmlformats-officedocument.presentationml.slide+xml"/>
  <Override PartName="/ppt/media/image17.wmf" ContentType="image/x-wmf"/>
  <Override PartName="/ppt/media/image18.wmf" ContentType="image/x-wmf"/>
  <Override PartName="/ppt/media/image19.png" ContentType="image/png"/>
  <Override PartName="/ppt/media/image20.png" ContentType="image/png"/>
  <Override PartName="/ppt/media/image21.wmf" ContentType="image/x-wm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media/image22.png" ContentType="image/png"/>
  <Override PartName="/ppt/slides/slide9.xml" ContentType="application/vnd.openxmlformats-officedocument.presentationml.slide+xml"/>
  <Override PartName="/ppt/media/image23.png" ContentType="image/png"/>
  <Override PartName="/ppt/slides/slide10.xml" ContentType="application/vnd.openxmlformats-officedocument.presentationml.slide+xml"/>
  <Override PartName="/ppt/media/image24.png" ContentType="image/png"/>
  <Override PartName="/ppt/slides/slide11.xml" ContentType="application/vnd.openxmlformats-officedocument.presentationml.slide+xml"/>
  <Override PartName="/ppt/media/image25.jpg" ContentType="image/jpeg"/>
  <Override PartName="/ppt/media/image26.jpg" ContentType="image/jpeg"/>
  <Override PartName="/ppt/slides/slide12.xml" ContentType="application/vnd.openxmlformats-officedocument.presentationml.slide+xml"/>
  <Override PartName="/ppt/media/image27.wmf" ContentType="image/x-wmf"/>
  <Override PartName="/ppt/media/image28.wmf" ContentType="image/x-wmf"/>
  <Override PartName="/ppt/media/image29.wmf" ContentType="image/x-wmf"/>
  <Override PartName="/ppt/media/image30.wmf" ContentType="image/x-wmf"/>
  <Override PartName="/ppt/slides/slide13.xml" ContentType="application/vnd.openxmlformats-officedocument.presentationml.slide+xml"/>
  <Override PartName="/ppt/slideLayouts/slideLayout4.xml" ContentType="application/vnd.openxmlformats-officedocument.presentationml.slideLayout+xml"/>
  <Override PartName="/ppt/media/image31.png" ContentType="image/png"/>
  <Override PartName="/ppt/media/image32.wmf" ContentType="image/x-wmf"/>
  <Override PartName="/ppt/media/image33.wmf" ContentType="image/x-wmf"/>
  <Override PartName="/ppt/media/image34.wmf" ContentType="image/x-wmf"/>
  <Override PartName="/ppt/slides/slide14.xml" ContentType="application/vnd.openxmlformats-officedocument.presentationml.slide+xml"/>
  <Override PartName="/ppt/media/image35.png" ContentType="image/png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media/image36.wmf" ContentType="image/x-wmf"/>
  <Override PartName="/ppt/media/image37.wmf" ContentType="image/x-wmf"/>
  <Override PartName="/ppt/media/image38.wmf" ContentType="image/x-wmf"/>
  <Override PartName="/ppt/media/image39.wmf" ContentType="image/x-wmf"/>
  <Override PartName="/ppt/media/image40.wmf" ContentType="image/x-wmf"/>
  <Override PartName="/ppt/media/image41.wmf" ContentType="image/x-wmf"/>
  <Override PartName="/ppt/media/image42.wmf" ContentType="image/x-wmf"/>
  <Override PartName="/ppt/theme/theme1.xml" ContentType="application/vnd.openxmlformats-officedocument.theme+xml"/>
</Types>
</file>

<file path=_rels/.rels>&#65279;<?xml version="1.0" encoding="utf-8"?><Relationships xmlns="http://schemas.openxmlformats.org/package/2006/relationships"><Relationship Id="rId1" Type="http://schemas.openxmlformats.org/officeDocument/2006/relationships/officeDocument" Target="/ppt/presentation.xml" /></Relationships>
</file>

<file path=ppt/presentation.xml><?xml version="1.0" encoding="utf-8"?>
<p:presentation xmlns:r="http://schemas.openxmlformats.org/officeDocument/2006/relationships" xmlns:p="http://schemas.openxmlformats.org/presentationml/2006/main">
  <p:sldMasterIdLst>
    <p:sldMasterId r:id="rId2"/>
  </p:sldMasterIdLst>
  <p:sldIdLst>
    <p:sldId id="257" r:id="rId3"/>
    <p:sldId id="259" r:id="rId5"/>
    <p:sldId id="260" r:id="rId8"/>
    <p:sldId id="261" r:id="rId12"/>
    <p:sldId id="262" r:id="rId16"/>
    <p:sldId id="263" r:id="rId27"/>
    <p:sldId id="291" r:id="rId33"/>
    <p:sldId id="285" r:id="rId34"/>
    <p:sldId id="287" r:id="rId36"/>
    <p:sldId id="288" r:id="rId38"/>
    <p:sldId id="289" r:id="rId40"/>
    <p:sldId id="290" r:id="rId43"/>
    <p:sldId id="266" r:id="rId48"/>
    <p:sldId id="292" r:id="rId54"/>
    <p:sldId id="282" r:id="rId56"/>
    <p:sldId id="284" r:id="rId57"/>
    <p:sldId id="271" r:id="rId58"/>
    <p:sldId id="272" r:id="rId59"/>
  </p:sldIdLst>
  <p:sldSz cx="9144000" cy="6858000" type="screen4x3"/>
  <p:notesSz cx="6858000" cy="9144000"/>
  <p:defaultTextStyle>
    <a:defPPr xmlns:a="http://schemas.openxmlformats.org/drawingml/2006/main">
      <a:defRPr lang="en-US"/>
    </a:defPPr>
    <a:lvl1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1pPr>
    <a:lvl2pPr xmlns:a="http://schemas.openxmlformats.org/drawingml/2006/main" rtl="0">
      <a:defRPr lang="en-US" sz="1800">
        <a:latin typeface="Arial"/>
      </a:defRPr>
    </a:lvl2pPr>
    <a:lvl3pPr xmlns:a="http://schemas.openxmlformats.org/drawingml/2006/main" rtl="0">
      <a:defRPr lang="en-US" sz="1800">
        <a:latin typeface="Arial"/>
      </a:defRPr>
    </a:lvl3pPr>
    <a:lvl4pPr xmlns:a="http://schemas.openxmlformats.org/drawingml/2006/main" rtl="0">
      <a:defRPr lang="en-US" sz="1800">
        <a:latin typeface="Arial"/>
      </a:defRPr>
    </a:lvl4pPr>
    <a:lvl5pPr xmlns:a="http://schemas.openxmlformats.org/drawingml/2006/main" rtl="0">
      <a:defRPr lang="en-US" sz="1800">
        <a:latin typeface="Arial"/>
      </a:defRPr>
    </a:lvl5pPr>
    <a:lvl6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6pPr>
    <a:lvl7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7pPr>
    <a:lvl8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8pPr>
    <a:lvl9pPr xmlns:a="http://schemas.openxmlformats.org/drawingml/2006/main" algn="l" defTabSz="914400" rtl="0" fontAlgn="base">
      <a:spcBef>
        <a:spcPct val="0"/>
      </a:spcBef>
      <a:spcAft>
        <a:spcPct val="0"/>
      </a:spcAft>
      <a:buNone/>
      <a:defRPr lang="en-US" sz="1800">
        <a:solidFill>
          <a:schemeClr val="tx1"/>
        </a:solidFill>
        <a:latin typeface="Arial"/>
      </a:defRPr>
    </a:lvl9pPr>
  </p:defaultTextStyle>
</p:presentation>
</file>

<file path=ppt/_rels/presentation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Relationship Id="rId3" Type="http://schemas.openxmlformats.org/officeDocument/2006/relationships/slide" Target="/ppt/slides/slide1.xml" /><Relationship Id="rId5" Type="http://schemas.openxmlformats.org/officeDocument/2006/relationships/slide" Target="/ppt/slides/slide2.xml" /><Relationship Id="rId8" Type="http://schemas.openxmlformats.org/officeDocument/2006/relationships/slide" Target="/ppt/slides/slide3.xml" /><Relationship Id="rId12" Type="http://schemas.openxmlformats.org/officeDocument/2006/relationships/slide" Target="/ppt/slides/slide4.xml" /><Relationship Id="rId16" Type="http://schemas.openxmlformats.org/officeDocument/2006/relationships/slide" Target="/ppt/slides/slide5.xml" /><Relationship Id="rId27" Type="http://schemas.openxmlformats.org/officeDocument/2006/relationships/slide" Target="/ppt/slides/slide6.xml" /><Relationship Id="rId33" Type="http://schemas.openxmlformats.org/officeDocument/2006/relationships/slide" Target="/ppt/slides/slide7.xml" /><Relationship Id="rId34" Type="http://schemas.openxmlformats.org/officeDocument/2006/relationships/slide" Target="/ppt/slides/slide8.xml" /><Relationship Id="rId36" Type="http://schemas.openxmlformats.org/officeDocument/2006/relationships/slide" Target="/ppt/slides/slide9.xml" /><Relationship Id="rId38" Type="http://schemas.openxmlformats.org/officeDocument/2006/relationships/slide" Target="/ppt/slides/slide10.xml" /><Relationship Id="rId40" Type="http://schemas.openxmlformats.org/officeDocument/2006/relationships/slide" Target="/ppt/slides/slide11.xml" /><Relationship Id="rId43" Type="http://schemas.openxmlformats.org/officeDocument/2006/relationships/slide" Target="/ppt/slides/slide12.xml" /><Relationship Id="rId48" Type="http://schemas.openxmlformats.org/officeDocument/2006/relationships/slide" Target="/ppt/slides/slide13.xml" /><Relationship Id="rId54" Type="http://schemas.openxmlformats.org/officeDocument/2006/relationships/slide" Target="/ppt/slides/slide14.xml" /><Relationship Id="rId56" Type="http://schemas.openxmlformats.org/officeDocument/2006/relationships/slide" Target="/ppt/slides/slide15.xml" /><Relationship Id="rId57" Type="http://schemas.openxmlformats.org/officeDocument/2006/relationships/slide" Target="/ppt/slides/slide16.xml" /><Relationship Id="rId58" Type="http://schemas.openxmlformats.org/officeDocument/2006/relationships/slide" Target="/ppt/slides/slide17.xml" /><Relationship Id="rId59" Type="http://schemas.openxmlformats.org/officeDocument/2006/relationships/slide" Target="/ppt/slides/slide18.xml" /><Relationship Id="rId67" Type="http://schemas.openxmlformats.org/officeDocument/2006/relationships/theme" Target="/ppt/theme/theme1.xml" /></Relationships>
</file>

<file path=ppt/slideLayouts/_rels/slideLayout1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2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3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_rels/slideLayout4.xml.rels>&#65279;<?xml version="1.0" encoding="utf-8"?><Relationships xmlns="http://schemas.openxmlformats.org/package/2006/relationships"><Relationship Id="rId2" Type="http://schemas.openxmlformats.org/officeDocument/2006/relationships/slideMaster" Target="/ppt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B6C0B-67D2-4B14-85EE-1F27357F2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A9E775D-6026-46C4-9D1C-83B8D7550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B21662-57F9-49F1-8372-215B894822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2A1F6A-B03B-44DF-B381-44FEA18C06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?><Relationships xmlns="http://schemas.openxmlformats.org/package/2006/relationships"><Relationship Id="rId4" Type="http://schemas.openxmlformats.org/officeDocument/2006/relationships/slideLayout" Target="/ppt/slideLayouts/slideLayout1.xml" /><Relationship Id="rId6" Type="http://schemas.openxmlformats.org/officeDocument/2006/relationships/slideLayout" Target="/ppt/slideLayouts/slideLayout2.xml" /><Relationship Id="rId9" Type="http://schemas.openxmlformats.org/officeDocument/2006/relationships/slideLayout" Target="/ppt/slideLayouts/slideLayout3.xml" /><Relationship Id="rId49" Type="http://schemas.openxmlformats.org/officeDocument/2006/relationships/slideLayout" Target="/ppt/slideLayouts/slideLayout4.xml" /><Relationship Id="rId67" Type="http://schemas.openxmlformats.org/officeDocument/2006/relationships/theme" Target="/ppt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title" idx="0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ln/>
        </p:spPr>
        <p:txBody>
          <a:bodyPr anchor="ctr"/>
          <a:lstStyle>
            <a:lvl1pPr/>
          </a:lstStyle>
          <a:p>
            <a:pPr lvl="0"/>
            <a:r>
              <a:rPr lang="en-US"/>
              <a:t>单击此处编辑母版标题样式</a:t>
            </a:r>
            <a:endParaRPr/>
          </a:p>
        </p:txBody>
      </p:sp>
      <p:sp>
        <p:nvSpPr>
          <p:cNvPr id="3" name="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ln/>
        </p:spPr>
        <p:txBody>
          <a:bodyPr/>
          <a:lstStyle>
            <a:lvl1pPr/>
            <a:lvl2pPr/>
            <a:lvl3pPr/>
            <a:lvl4pPr/>
            <a:lvl5pPr/>
          </a:lstStyle>
          <a:p>
            <a:pPr lvl="0"/>
            <a:r>
              <a:rPr lang="en-US"/>
              <a:t>单击此处编辑母版文本样式</a:t>
            </a:r>
            <a:endParaRPr/>
          </a:p>
          <a:p>
            <a:pPr lvl="1"/>
            <a:r>
              <a:rPr lang="en-US"/>
              <a:t>第二级</a:t>
            </a:r>
            <a:endParaRPr/>
          </a:p>
          <a:p>
            <a:pPr lvl="2"/>
            <a:r>
              <a:rPr lang="en-US"/>
              <a:t>第三级</a:t>
            </a:r>
            <a:endParaRPr/>
          </a:p>
          <a:p>
            <a:pPr lvl="3"/>
            <a:r>
              <a:rPr lang="en-US"/>
              <a:t>第四级</a:t>
            </a:r>
            <a:endParaRPr/>
          </a:p>
          <a:p>
            <a:pPr lvl="4"/>
            <a:r>
              <a:rPr lang="en-US"/>
              <a:t>第五级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  <p:sp>
        <p:nvSpPr>
          <p:cNvPr id="5" name="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 algn="ctr">
              <a:defRPr lang="en-US" sz="1400"/>
            </a:lvl1pPr>
          </a:lstStyle>
          <a:p>
            <a:endParaRPr/>
          </a:p>
        </p:txBody>
      </p:sp>
      <p:sp>
        <p:nvSpPr>
          <p:cNvPr id="6" name="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 algn="r">
              <a:defRPr lang="en-US" sz="1400"/>
            </a:lvl1pPr>
          </a:lstStyle>
          <a:p>
            <a:fld id="{18109A10-03E4-4BE3-B6BB-0FCEF851AF87}" type="slidenum">
              <a:t>&lt;#&gt;</a:t>
            </a:fld>
            <a:endParaRPr/>
          </a:p>
          <a:p>
            <a:endParaRPr/>
          </a:p>
        </p:txBody>
      </p:sp>
    </p:spTree>
  </p:cSld>
  <p:clrMap xmlns:p="http://schemas.openxmlformats.org/presentationml/2006/main" bg1="lt1" tx1="dk1" bg2="lt2" tx2="dk2" accent1="accent1" accent2="accent2" accent3="accent3" accent4="accent4" accent5="accent5" accent6="accent6" hlink="hlink" folHlink="folHlink"/>
  <p:sldLayoutIdLst>
    <p:sldLayoutId r:id="rId4"/>
    <p:sldLayoutId r:id="rId6"/>
    <p:sldLayoutId r:id="rId9"/>
    <p:sldLayoutId r:id="rId49"/>
  </p:sldLayoutIdLst>
  <p:txStyles>
    <p:titleStyle>
      <a:lvl1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1pPr>
      <a:lvl2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2pPr>
      <a:lvl3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3pPr>
      <a:lvl4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4pPr>
      <a:lvl5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5pPr>
      <a:lvl6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6pPr>
      <a:lvl7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7pPr>
      <a:lvl8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8pPr>
      <a:lvl9pPr marL="0" indent="0" algn="ctr" defTabSz="914400" rtl="0" fontAlgn="base">
        <a:spcBef>
          <a:spcPct val="0"/>
        </a:spcBef>
        <a:spcAft>
          <a:spcPct val="0"/>
        </a:spcAft>
        <a:defRPr lang="en-US" sz="4400">
          <a:solidFill>
            <a:srgbClr val="000000"/>
          </a:solidFill>
          <a:latin typeface="Arial"/>
        </a:defRPr>
      </a:lvl9pPr>
    </p:titleStyle>
    <p:bodyStyle>
      <a:lvl1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1pPr>
      <a:lvl2pPr marL="742950" indent="-285750" rtl="0">
        <a:spcBef>
          <a:spcPct val="20000"/>
        </a:spcBef>
        <a:buFont typeface="Arial"/>
        <a:buChar char="–"/>
        <a:defRPr lang="en-US" sz="2800">
          <a:solidFill>
            <a:srgbClr val="000000"/>
          </a:solidFill>
          <a:latin typeface="Arial"/>
        </a:defRPr>
      </a:lvl2pPr>
      <a:lvl3pPr marL="1143000" indent="-228600" rtl="0">
        <a:spcBef>
          <a:spcPct val="20000"/>
        </a:spcBef>
        <a:buFont typeface="Arial"/>
        <a:buChar char="•"/>
        <a:defRPr lang="en-US" sz="2400">
          <a:solidFill>
            <a:srgbClr val="000000"/>
          </a:solidFill>
          <a:latin typeface="Arial"/>
        </a:defRPr>
      </a:lvl3pPr>
      <a:lvl4pPr marL="1600200" indent="-228600" rtl="0">
        <a:spcBef>
          <a:spcPct val="20000"/>
        </a:spcBef>
        <a:buFont typeface="Arial"/>
        <a:buChar char="–"/>
        <a:defRPr lang="en-US" sz="2000">
          <a:solidFill>
            <a:srgbClr val="000000"/>
          </a:solidFill>
          <a:latin typeface="Arial"/>
        </a:defRPr>
      </a:lvl4pPr>
      <a:lvl5pPr marL="2057400" indent="-228600" rtl="0">
        <a:spcBef>
          <a:spcPct val="20000"/>
        </a:spcBef>
        <a:buFont typeface="Arial"/>
        <a:buChar char="»"/>
        <a:defRPr lang="en-US" sz="2000">
          <a:solidFill>
            <a:srgbClr val="000000"/>
          </a:solidFill>
          <a:latin typeface="Arial"/>
        </a:defRPr>
      </a:lvl5pPr>
      <a:lvl6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6pPr>
      <a:lvl7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7pPr>
      <a:lvl8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8pPr>
      <a:lvl9pPr marL="342900" indent="-342900" algn="l" defTabSz="914400" rtl="0" fontAlgn="base">
        <a:spcBef>
          <a:spcPct val="20000"/>
        </a:spcBef>
        <a:spcAft>
          <a:spcPct val="0"/>
        </a:spcAft>
        <a:buFont typeface="Arial"/>
        <a:buChar char="•"/>
        <a:defRPr lang="en-US" sz="3200">
          <a:solidFill>
            <a:srgbClr val="000000"/>
          </a:solidFill>
          <a:latin typeface="Arial"/>
        </a:defRPr>
      </a:lvl9pPr>
    </p:bodyStyle>
  </p:txStyles>
</p:sldMaster>
</file>

<file path=ppt/slides/_rels/slide1.xml.rels>&#65279;<?xml version="1.0" encoding="utf-8"?><Relationships xmlns="http://schemas.openxmlformats.org/package/2006/relationships"><Relationship Id="rId4" Type="http://schemas.openxmlformats.org/officeDocument/2006/relationships/slideLayout" Target="/ppt/slideLayouts/slideLayout1.xml" /></Relationships>
</file>

<file path=ppt/slides/_rels/slide10.xml.rels>&#65279;<?xml version="1.0" encoding="utf-8"?><Relationships xmlns="http://schemas.openxmlformats.org/package/2006/relationships"><Relationship Id="rId39" Type="http://schemas.openxmlformats.org/officeDocument/2006/relationships/image" Target="/ppt/media/image24.png" /><Relationship Id="rId9" Type="http://schemas.openxmlformats.org/officeDocument/2006/relationships/slideLayout" Target="/ppt/slideLayouts/slideLayout3.xml" /></Relationships>
</file>

<file path=ppt/slides/_rels/slide11.xml.rels>&#65279;<?xml version="1.0" encoding="utf-8"?><Relationships xmlns="http://schemas.openxmlformats.org/package/2006/relationships"><Relationship Id="rId41" Type="http://schemas.openxmlformats.org/officeDocument/2006/relationships/image" Target="/ppt/media/image25.jpg" /><Relationship Id="rId42" Type="http://schemas.openxmlformats.org/officeDocument/2006/relationships/image" Target="/ppt/media/image26.jpg" /><Relationship Id="rId9" Type="http://schemas.openxmlformats.org/officeDocument/2006/relationships/slideLayout" Target="/ppt/slideLayouts/slideLayout3.xml" /></Relationships>
</file>

<file path=ppt/slides/_rels/slide12.xml.rels>&#65279;<?xml version="1.0" encoding="utf-8"?><Relationships xmlns="http://schemas.openxmlformats.org/package/2006/relationships"><Relationship Id="rId44" Type="http://schemas.openxmlformats.org/officeDocument/2006/relationships/image" Target="/ppt/media/image27.wmf" /><Relationship Id="rId45" Type="http://schemas.openxmlformats.org/officeDocument/2006/relationships/image" Target="/ppt/media/image28.wmf" /><Relationship Id="rId46" Type="http://schemas.openxmlformats.org/officeDocument/2006/relationships/image" Target="/ppt/media/image29.wmf" /><Relationship Id="rId47" Type="http://schemas.openxmlformats.org/officeDocument/2006/relationships/image" Target="/ppt/media/image30.wmf" /><Relationship Id="rId9" Type="http://schemas.openxmlformats.org/officeDocument/2006/relationships/slideLayout" Target="/ppt/slideLayouts/slideLayout3.xml" /></Relationships>
</file>

<file path=ppt/slides/_rels/slide13.xml.rels>&#65279;<?xml version="1.0" encoding="utf-8"?><Relationships xmlns="http://schemas.openxmlformats.org/package/2006/relationships"><Relationship Id="rId50" Type="http://schemas.openxmlformats.org/officeDocument/2006/relationships/image" Target="/ppt/media/image31.png" /><Relationship Id="rId51" Type="http://schemas.openxmlformats.org/officeDocument/2006/relationships/image" Target="/ppt/media/image32.wmf" /><Relationship Id="rId52" Type="http://schemas.openxmlformats.org/officeDocument/2006/relationships/image" Target="/ppt/media/image33.wmf" /><Relationship Id="rId53" Type="http://schemas.openxmlformats.org/officeDocument/2006/relationships/image" Target="/ppt/media/image34.wmf" /><Relationship Id="rId49" Type="http://schemas.openxmlformats.org/officeDocument/2006/relationships/slideLayout" Target="/ppt/slideLayouts/slideLayout4.xml" /></Relationships>
</file>

<file path=ppt/slides/_rels/slide14.xml.rels>&#65279;<?xml version="1.0" encoding="utf-8"?><Relationships xmlns="http://schemas.openxmlformats.org/package/2006/relationships"><Relationship Id="rId55" Type="http://schemas.openxmlformats.org/officeDocument/2006/relationships/image" Target="/ppt/media/image35.png" /><Relationship Id="rId4" Type="http://schemas.openxmlformats.org/officeDocument/2006/relationships/slideLayout" Target="/ppt/slideLayouts/slideLayout1.xml" /></Relationships>
</file>

<file path=ppt/slides/_rels/slide15.xml.rels>&#65279;<?xml version="1.0" encoding="utf-8"?><Relationships xmlns="http://schemas.openxmlformats.org/package/2006/relationships"><Relationship Id="rId4" Type="http://schemas.openxmlformats.org/officeDocument/2006/relationships/slideLayout" Target="/ppt/slideLayouts/slideLayout1.xml" /></Relationships>
</file>

<file path=ppt/slides/_rels/slide16.xml.rels>&#65279;<?xml version="1.0" encoding="utf-8"?><Relationships xmlns="http://schemas.openxmlformats.org/package/2006/relationships"><Relationship Id="rId4" Type="http://schemas.openxmlformats.org/officeDocument/2006/relationships/slideLayout" Target="/ppt/slideLayouts/slideLayout1.xml" /></Relationships>
</file>

<file path=ppt/slides/_rels/slide17.xml.rels>&#65279;<?xml version="1.0" encoding="utf-8"?><Relationships xmlns="http://schemas.openxmlformats.org/package/2006/relationships"><Relationship Id="rId4" Type="http://schemas.openxmlformats.org/officeDocument/2006/relationships/slideLayout" Target="/ppt/slideLayouts/slideLayout1.xml" /></Relationships>
</file>

<file path=ppt/slides/_rels/slide18.xml.rels>&#65279;<?xml version="1.0" encoding="utf-8"?><Relationships xmlns="http://schemas.openxmlformats.org/package/2006/relationships"><Relationship Id="rId60" Type="http://schemas.openxmlformats.org/officeDocument/2006/relationships/image" Target="/ppt/media/image36.wmf" /><Relationship Id="rId61" Type="http://schemas.openxmlformats.org/officeDocument/2006/relationships/image" Target="/ppt/media/image37.wmf" /><Relationship Id="rId62" Type="http://schemas.openxmlformats.org/officeDocument/2006/relationships/image" Target="/ppt/media/image38.wmf" /><Relationship Id="rId63" Type="http://schemas.openxmlformats.org/officeDocument/2006/relationships/image" Target="/ppt/media/image39.wmf" /><Relationship Id="rId64" Type="http://schemas.openxmlformats.org/officeDocument/2006/relationships/image" Target="/ppt/media/image40.wmf" /><Relationship Id="rId65" Type="http://schemas.openxmlformats.org/officeDocument/2006/relationships/image" Target="/ppt/media/image41.wmf" /><Relationship Id="rId66" Type="http://schemas.openxmlformats.org/officeDocument/2006/relationships/image" Target="/ppt/media/image42.wmf" /><Relationship Id="rId4" Type="http://schemas.openxmlformats.org/officeDocument/2006/relationships/slideLayout" Target="/ppt/slideLayouts/slideLayout1.xml" /></Relationships>
</file>

<file path=ppt/slides/_rels/slide2.xml.rels>&#65279;<?xml version="1.0" encoding="utf-8"?><Relationships xmlns="http://schemas.openxmlformats.org/package/2006/relationships"><Relationship Id="rId7" Type="http://schemas.openxmlformats.org/officeDocument/2006/relationships/image" Target="/ppt/media/image1.wmf" /><Relationship Id="rId6" Type="http://schemas.openxmlformats.org/officeDocument/2006/relationships/slideLayout" Target="/ppt/slideLayouts/slideLayout2.xml" /></Relationships>
</file>

<file path=ppt/slides/_rels/slide3.xml.rels>&#65279;<?xml version="1.0" encoding="utf-8"?><Relationships xmlns="http://schemas.openxmlformats.org/package/2006/relationships"><Relationship Id="rId10" Type="http://schemas.openxmlformats.org/officeDocument/2006/relationships/image" Target="/ppt/media/image2.jpg" /><Relationship Id="rId11" Type="http://schemas.openxmlformats.org/officeDocument/2006/relationships/image" Target="/ppt/media/image3.png" /><Relationship Id="rId9" Type="http://schemas.openxmlformats.org/officeDocument/2006/relationships/slideLayout" Target="/ppt/slideLayouts/slideLayout3.xml" /></Relationships>
</file>

<file path=ppt/slides/_rels/slide4.xml.rels>&#65279;<?xml version="1.0" encoding="utf-8"?><Relationships xmlns="http://schemas.openxmlformats.org/package/2006/relationships"><Relationship Id="rId13" Type="http://schemas.openxmlformats.org/officeDocument/2006/relationships/image" Target="/ppt/media/image4.png" /><Relationship Id="rId14" Type="http://schemas.openxmlformats.org/officeDocument/2006/relationships/image" Target="/ppt/media/image5.jpg" /><Relationship Id="rId15" Type="http://schemas.openxmlformats.org/officeDocument/2006/relationships/image" Target="/ppt/media/image6.wmf" /><Relationship Id="rId9" Type="http://schemas.openxmlformats.org/officeDocument/2006/relationships/slideLayout" Target="/ppt/slideLayouts/slideLayout3.xml" /></Relationships>
</file>

<file path=ppt/slides/_rels/slide5.xml.rels>&#65279;<?xml version="1.0" encoding="utf-8"?><Relationships xmlns="http://schemas.openxmlformats.org/package/2006/relationships"><Relationship Id="rId17" Type="http://schemas.openxmlformats.org/officeDocument/2006/relationships/image" Target="/ppt/media/image7.wmf" /><Relationship Id="rId18" Type="http://schemas.openxmlformats.org/officeDocument/2006/relationships/image" Target="/ppt/media/image8.wmf" /><Relationship Id="rId19" Type="http://schemas.openxmlformats.org/officeDocument/2006/relationships/image" Target="/ppt/media/image9.wmf" /><Relationship Id="rId20" Type="http://schemas.openxmlformats.org/officeDocument/2006/relationships/image" Target="/ppt/media/image10.wmf" /><Relationship Id="rId21" Type="http://schemas.openxmlformats.org/officeDocument/2006/relationships/image" Target="/ppt/media/image11.wmf" /><Relationship Id="rId22" Type="http://schemas.openxmlformats.org/officeDocument/2006/relationships/image" Target="/ppt/media/image12.wmf" /><Relationship Id="rId23" Type="http://schemas.openxmlformats.org/officeDocument/2006/relationships/image" Target="/ppt/media/image13.wmf" /><Relationship Id="rId24" Type="http://schemas.openxmlformats.org/officeDocument/2006/relationships/image" Target="/ppt/media/image14.wmf" /><Relationship Id="rId25" Type="http://schemas.openxmlformats.org/officeDocument/2006/relationships/image" Target="/ppt/media/image15.wmf" /><Relationship Id="rId26" Type="http://schemas.openxmlformats.org/officeDocument/2006/relationships/image" Target="/ppt/media/image16.wmf" /><Relationship Id="rId9" Type="http://schemas.openxmlformats.org/officeDocument/2006/relationships/slideLayout" Target="/ppt/slideLayouts/slideLayout3.xml" /></Relationships>
</file>

<file path=ppt/slides/_rels/slide6.xml.rels>&#65279;<?xml version="1.0" encoding="utf-8"?><Relationships xmlns="http://schemas.openxmlformats.org/package/2006/relationships"><Relationship Id="rId28" Type="http://schemas.openxmlformats.org/officeDocument/2006/relationships/image" Target="/ppt/media/image17.wmf" /><Relationship Id="rId29" Type="http://schemas.openxmlformats.org/officeDocument/2006/relationships/image" Target="/ppt/media/image18.wmf" /><Relationship Id="rId30" Type="http://schemas.openxmlformats.org/officeDocument/2006/relationships/image" Target="/ppt/media/image19.png" /><Relationship Id="rId31" Type="http://schemas.openxmlformats.org/officeDocument/2006/relationships/image" Target="/ppt/media/image20.png" /><Relationship Id="rId32" Type="http://schemas.openxmlformats.org/officeDocument/2006/relationships/image" Target="/ppt/media/image21.wmf" /><Relationship Id="rId9" Type="http://schemas.openxmlformats.org/officeDocument/2006/relationships/slideLayout" Target="/ppt/slideLayouts/slideLayout3.xml" /></Relationships>
</file>

<file path=ppt/slides/_rels/slide7.xml.rels>&#65279;<?xml version="1.0" encoding="utf-8"?><Relationships xmlns="http://schemas.openxmlformats.org/package/2006/relationships"><Relationship Id="rId9" Type="http://schemas.openxmlformats.org/officeDocument/2006/relationships/slideLayout" Target="/ppt/slideLayouts/slideLayout3.xml" /></Relationships>
</file>

<file path=ppt/slides/_rels/slide8.xml.rels>&#65279;<?xml version="1.0" encoding="utf-8"?><Relationships xmlns="http://schemas.openxmlformats.org/package/2006/relationships"><Relationship Id="rId35" Type="http://schemas.openxmlformats.org/officeDocument/2006/relationships/image" Target="/ppt/media/image22.png" /><Relationship Id="rId4" Type="http://schemas.openxmlformats.org/officeDocument/2006/relationships/slideLayout" Target="/ppt/slideLayouts/slideLayout1.xml" /></Relationships>
</file>

<file path=ppt/slides/_rels/slide9.xml.rels>&#65279;<?xml version="1.0" encoding="utf-8"?><Relationships xmlns="http://schemas.openxmlformats.org/package/2006/relationships"><Relationship Id="rId37" Type="http://schemas.openxmlformats.org/officeDocument/2006/relationships/image" Target="/ppt/media/image23.png" /><Relationship Id="rId9" Type="http://schemas.openxmlformats.org/officeDocument/2006/relationships/slideLayout" Target="/ppt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755650" y="1557337"/>
            <a:ext cx="7416800" cy="1668462"/>
          </a:xfrm>
          <a:solidFill>
            <a:srgbClr val="B2B2B2">
              <a:alpha val="50000"/>
            </a:srgbClr>
          </a:solidFill>
          <a:ln w="12700">
            <a:solidFill>
              <a:srgbClr val="3333CC"/>
            </a:solidFill>
          </a:ln>
          <a:effectLst>
            <a:outerShdw dist="46037" dir="2700000" algn="ctr">
              <a:srgbClr val="9999FF"/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ln w="12700">
                  <a:solidFill>
                    <a:srgbClr val="3333CC"/>
                  </a:solidFill>
                </a:ln>
                <a:solidFill>
                  <a:srgbClr val="B2B2B2">
                    <a:alpha val="50000"/>
                  </a:srgbClr>
                </a:solidFill>
                <a:effectLst>
                  <a:outerShdw dist="46037" dir="2700000" algn="ctr">
                    <a:srgbClr val="9999FF"/>
                  </a:outerShdw>
                </a:effectLst>
                <a:latin typeface="宋体"/>
              </a:rPr>
              <a:t>26.3 实际问题与二次函数(1)</a:t>
            </a:r>
            <a:endParaRPr/>
          </a:p>
        </p:txBody>
      </p:sp>
      <p:sp>
        <p:nvSpPr>
          <p:cNvPr id="3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476250"/>
            <a:ext cx="8077200" cy="25304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ahoma"/>
              </a:rPr>
              <a:t>解：①由题意知:P=30+x. 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ahoma"/>
              </a:rPr>
              <a:t>      ②由题意知：死蟹的销售额为200x元，活蟹的销售额为（30+x）（1000-10x)元。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  <a:latin typeface="Tahoma"/>
              </a:rPr>
              <a:t>  </a:t>
            </a:r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7369175" y="0"/>
            <a:ext cx="1774825" cy="1835150"/>
            <a:chOff x="4272" y="2832"/>
            <a:chExt cx="1488" cy="1156"/>
          </a:xfrm>
        </p:grpSpPr>
        <p:sp>
          <p:nvSpPr>
            <p:cNvPr id="4" name=""/>
            <p:cNvSpPr/>
            <p:nvPr/>
          </p:nvSpPr>
          <p:spPr>
            <a:xfrm>
              <a:off x="4642" y="0"/>
              <a:ext cx="1118" cy="1156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4" name="" descr=""/>
            <p:cNvPicPr>
              <a:picLocks noChangeAspect="1" noChangeArrowheads="1"/>
            </p:cNvPicPr>
            <p:nvPr/>
          </p:nvPicPr>
          <p:blipFill>
            <a:blip r:embed="rId39"/>
            <a:srcRect/>
            <a:stretch>
              <a:fillRect/>
            </a:stretch>
          </p:blipFill>
          <p:spPr>
            <a:xfrm>
              <a:off x="4272" y="2832"/>
              <a:ext cx="1488" cy="1156"/>
            </a:xfrm>
            <a:prstGeom prst="rect">
              <a:avLst/>
            </a:prstGeom>
            <a:noFill/>
          </p:spPr>
        </p:pic>
        <p:sp>
          <p:nvSpPr>
            <p:cNvPr id="5" name=""/>
            <p:cNvSpPr/>
            <p:nvPr/>
          </p:nvSpPr>
          <p:spPr>
            <a:xfrm>
              <a:off x="4559" y="3292"/>
              <a:ext cx="816" cy="634"/>
            </a:xfrm>
            <a:prstGeom prst="rect">
              <a:avLst/>
            </a:prstGeom>
            <a:ln w="12700" cap="sq"/>
          </p:spPr>
          <p:txBody>
            <a:bodyPr/>
            <a:lstStyle/>
            <a:p>
              <a:pPr algn="ctr"/>
              <a:r>
                <a:rPr lang="en-US" sz="2000">
                  <a:solidFill>
                    <a:srgbClr val="FF0000"/>
                  </a:solidFill>
                  <a:latin typeface="Times New Roman"/>
                </a:rPr>
                <a:t>驶向胜利的彼岸</a:t>
              </a:r>
              <a:endParaRPr/>
            </a:p>
          </p:txBody>
        </p:sp>
      </p:grpSp>
      <p:sp>
        <p:nvSpPr>
          <p:cNvPr id="6" name=""/>
          <p:cNvSpPr/>
          <p:nvPr/>
        </p:nvSpPr>
        <p:spPr>
          <a:xfrm>
            <a:off x="971550" y="4652962"/>
            <a:ext cx="5905500" cy="519112"/>
          </a:xfrm>
          <a:prstGeom prst="rect">
            <a:avLst/>
          </a:prstGeom>
          <a:ln w="25400"/>
        </p:spPr>
        <p:txBody>
          <a:bodyPr/>
          <a:lstStyle/>
          <a:p>
            <a:endParaRPr/>
          </a:p>
        </p:txBody>
      </p:sp>
      <p:sp>
        <p:nvSpPr>
          <p:cNvPr id="7" name=""/>
          <p:cNvSpPr/>
          <p:nvPr/>
        </p:nvSpPr>
        <p:spPr>
          <a:xfrm>
            <a:off x="684212" y="2349500"/>
            <a:ext cx="8532812" cy="1066800"/>
          </a:xfrm>
          <a:prstGeom prst="rect">
            <a:avLst/>
          </a:prstGeom>
          <a:ln w="254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000000"/>
                </a:solidFill>
              </a:rPr>
              <a:t>∴Q=(30+x)(1000-10x)+200x=                       -    -10x2+900x+30000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323850" y="3429000"/>
            <a:ext cx="8388350" cy="2773362"/>
          </a:xfrm>
          <a:prstGeom prst="rect">
            <a:avLst/>
          </a:prstGeom>
          <a:ln w="25400"/>
        </p:spPr>
        <p:txBody>
          <a:bodyPr/>
          <a:lstStyle/>
          <a:p>
            <a:pPr/>
            <a:r>
              <a:rPr lang="en-US" sz="3200" b="1">
                <a:solidFill>
                  <a:srgbClr val="000000"/>
                </a:solidFill>
              </a:rPr>
              <a:t>③设总利润为W=Q-30000-400x=-10x2+500x         =-10(x-25)2+6250</a:t>
            </a:r>
            <a:endParaRPr/>
          </a:p>
          <a:p>
            <a:pPr/>
            <a:r>
              <a:rPr lang="en-US" sz="3200" b="1">
                <a:solidFill>
                  <a:srgbClr val="000000"/>
                </a:solidFill>
              </a:rPr>
              <a:t>∴当x=25时，总利润最大，最大利润为6250元。</a:t>
            </a:r>
            <a:endParaRPr/>
          </a:p>
          <a:p>
            <a:pPr>
              <a:spcBef>
                <a:spcPct val="50000"/>
              </a:spcBef>
            </a:pPr>
            <a:endParaRPr lang="en-US" sz="3200" b="1"/>
          </a:p>
        </p:txBody>
      </p:sp>
      <p:sp>
        <p:nvSpPr>
          <p:cNvPr id="9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"/>
          <p:cNvGraphicFramePr>
            <a:graphicFrameLocks noGrp="1"/>
          </p:cNvGraphicFramePr>
          <p:nvPr/>
        </p:nvGraphicFramePr>
        <p:xfrm>
          <a:off x="1858962" y="2522537"/>
          <a:ext cx="5881687" cy="911225"/>
        </p:xfrm>
        <a:graphic>
          <a:graphicData uri="http://schemas.openxmlformats.org/drawingml/2006/table">
            <a:tbl>
              <a:tblPr/>
              <a:tblGrid>
                <a:gridCol w="1117600"/>
                <a:gridCol w="1154112"/>
                <a:gridCol w="1155700"/>
                <a:gridCol w="1154112"/>
                <a:gridCol w="1300162"/>
              </a:tblGrid>
              <a:tr h="406400"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2400" b="1"/>
                        <a:t>x(</a:t>
                      </a:r>
                      <a:r>
                        <a:rPr lang="en-US" sz="2400" b="1"/>
                        <a:t>元</a:t>
                      </a:r>
                      <a:r>
                        <a:rPr lang="en-US" sz="2400" b="1"/>
                        <a:t>)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2400" b="1"/>
                        <a:t>15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2400" b="1"/>
                        <a:t>20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2400" b="1"/>
                        <a:t>30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2400"/>
                        <a:t>…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2400" b="1"/>
                        <a:t>y(</a:t>
                      </a:r>
                      <a:r>
                        <a:rPr lang="en-US" sz="2400" b="1"/>
                        <a:t>件</a:t>
                      </a:r>
                      <a:r>
                        <a:rPr lang="en-US" sz="2400" b="1"/>
                        <a:t>)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2400" b="1"/>
                        <a:t>25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2400" b="1"/>
                        <a:t>20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2400" b="1"/>
                        <a:t>10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spcBef>
                          <a:spcPct val="0"/>
                        </a:spcBef>
                        <a:buNone/>
                      </a:pPr>
                      <a:r>
                        <a:rPr lang="en-US" sz="2400"/>
                        <a:t>…</a:t>
                      </a:r>
                      <a:endParaRPr/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</a:tcPr>
                </a:tc>
              </a:tr>
            </a:tbl>
          </a:graphicData>
        </a:graphic>
      </p:graphicFrame>
      <p:sp>
        <p:nvSpPr>
          <p:cNvPr id="3" name=""/>
          <p:cNvSpPr/>
          <p:nvPr/>
        </p:nvSpPr>
        <p:spPr>
          <a:xfrm>
            <a:off x="827087" y="3530600"/>
            <a:ext cx="7705725" cy="19177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latin typeface="Tahoma"/>
              </a:rPr>
              <a:t>      若日销售量 </a:t>
            </a:r>
            <a:r>
              <a:rPr lang="en-US" sz="2400" b="1">
                <a:latin typeface="Tahoma"/>
              </a:rPr>
              <a:t>y </a:t>
            </a:r>
            <a:r>
              <a:rPr lang="en-US" sz="2400" b="1">
                <a:latin typeface="Tahoma"/>
              </a:rPr>
              <a:t>是销售价 </a:t>
            </a:r>
            <a:r>
              <a:rPr lang="en-US" sz="2400" b="1">
                <a:latin typeface="Tahoma"/>
              </a:rPr>
              <a:t>x </a:t>
            </a:r>
            <a:r>
              <a:rPr lang="en-US" sz="2400" b="1">
                <a:latin typeface="Tahoma"/>
              </a:rPr>
              <a:t>的一次函数。</a:t>
            </a:r>
            <a:br>
              <a:rPr lang="en-US" sz="2400" b="1">
                <a:latin typeface="Tahoma"/>
              </a:rPr>
            </a:br>
            <a:r>
              <a:rPr lang="en-US" sz="2400" b="1">
                <a:latin typeface="Tahoma"/>
              </a:rPr>
              <a:t>      （</a:t>
            </a:r>
            <a:r>
              <a:rPr lang="en-US" sz="2400" b="1">
                <a:latin typeface="Tahoma"/>
              </a:rPr>
              <a:t>1</a:t>
            </a:r>
            <a:r>
              <a:rPr lang="en-US" sz="2400" b="1">
                <a:latin typeface="Tahoma"/>
              </a:rPr>
              <a:t>）求出日销售量 </a:t>
            </a:r>
            <a:r>
              <a:rPr lang="en-US" sz="2400" b="1">
                <a:latin typeface="Tahoma"/>
              </a:rPr>
              <a:t>y</a:t>
            </a:r>
            <a:r>
              <a:rPr lang="en-US" sz="2400" b="1">
                <a:latin typeface="Tahoma"/>
              </a:rPr>
              <a:t>（件）与销售价 </a:t>
            </a:r>
            <a:r>
              <a:rPr lang="en-US" sz="2400" b="1">
                <a:latin typeface="Tahoma"/>
              </a:rPr>
              <a:t>x（</a:t>
            </a:r>
            <a:r>
              <a:rPr lang="en-US" sz="2400" b="1">
                <a:latin typeface="Tahoma"/>
              </a:rPr>
              <a:t>元）的函数关系式；（</a:t>
            </a:r>
            <a:r>
              <a:rPr lang="en-US" sz="2400" b="1">
                <a:latin typeface="Tahoma"/>
              </a:rPr>
              <a:t>6</a:t>
            </a:r>
            <a:r>
              <a:rPr lang="en-US" sz="2400" b="1">
                <a:latin typeface="Tahoma"/>
              </a:rPr>
              <a:t>分）</a:t>
            </a:r>
            <a:br>
              <a:rPr lang="en-US" sz="2400" b="1">
                <a:latin typeface="Tahoma"/>
              </a:rPr>
            </a:br>
            <a:r>
              <a:rPr lang="en-US" sz="2400" b="1">
                <a:latin typeface="Tahoma"/>
              </a:rPr>
              <a:t>      （</a:t>
            </a:r>
            <a:r>
              <a:rPr lang="en-US" sz="2400" b="1">
                <a:latin typeface="Tahoma"/>
              </a:rPr>
              <a:t>2</a:t>
            </a:r>
            <a:r>
              <a:rPr lang="en-US" sz="2400" b="1">
                <a:latin typeface="Tahoma"/>
              </a:rPr>
              <a:t>）要使每日的销售利润</a:t>
            </a:r>
            <a:r>
              <a:rPr lang="en-US" sz="2400" b="1">
                <a:solidFill>
                  <a:srgbClr val="009999"/>
                </a:solidFill>
                <a:latin typeface="Tahoma"/>
              </a:rPr>
              <a:t>最大</a:t>
            </a:r>
            <a:r>
              <a:rPr lang="en-US" sz="2400" b="1">
                <a:latin typeface="Tahoma"/>
              </a:rPr>
              <a:t>，每件产品的销售价应定为多少元？此时每日销售利润是多少元？（</a:t>
            </a:r>
            <a:r>
              <a:rPr lang="en-US" sz="2400" b="1">
                <a:latin typeface="Tahoma"/>
              </a:rPr>
              <a:t>6</a:t>
            </a:r>
            <a:r>
              <a:rPr lang="en-US" sz="2400" b="1">
                <a:latin typeface="Tahoma"/>
              </a:rPr>
              <a:t>分）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827087" y="1700212"/>
            <a:ext cx="7705725" cy="8223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latin typeface="Tahoma"/>
              </a:rPr>
              <a:t>      某产品每件成本10元，试销阶段每件产品的销售价 x（元）与产品的日销售量 y（件）之间的关系如下表：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187450" y="260350"/>
            <a:ext cx="2751137" cy="787400"/>
          </a:xfrm>
          <a:blipFill dpi="0" rotWithShape="1">
            <a:blip r:embed="rId41"/>
            <a:srcRect/>
            <a:tile tx="0" ty="0" sx="100000" sy="100000" flip="none" algn="tl"/>
          </a:blipFill>
          <a:ln>
            <a:solidFill>
              <a:srgbClr val="000000"/>
            </a:solidFill>
          </a:ln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 fontAlgn="auto"/>
            <a:r>
              <a:rPr sz="3600" kern="10">
                <a:ln/>
                <a:blipFill dpi="0" rotWithShape="1">
                  <a:blip r:embed="rId42"/>
                  <a:srcRect/>
                  <a:tile tx="0" ty="0" sx="100000" sy="100000" flip="none" algn="tl"/>
                </a:blipFill>
                <a:latin typeface="华文行楷"/>
              </a:rPr>
              <a:t>中考题选练</a:t>
            </a:r>
            <a:endParaRPr/>
          </a:p>
        </p:txBody>
      </p:sp>
      <p:sp>
        <p:nvSpPr>
          <p:cNvPr id="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755650" y="3511550"/>
            <a:ext cx="7705725" cy="8223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33300"/>
                </a:solidFill>
                <a:latin typeface="Tahoma"/>
              </a:rPr>
              <a:t>（</a:t>
            </a:r>
            <a:r>
              <a:rPr lang="en-US" sz="2400" b="1">
                <a:solidFill>
                  <a:srgbClr val="333300"/>
                </a:solidFill>
                <a:latin typeface="Tahoma"/>
              </a:rPr>
              <a:t>2</a:t>
            </a:r>
            <a:r>
              <a:rPr lang="en-US" sz="2400" b="1">
                <a:solidFill>
                  <a:srgbClr val="333300"/>
                </a:solidFill>
                <a:latin typeface="Tahoma"/>
              </a:rPr>
              <a:t>）设每件产品的销售价应定为 </a:t>
            </a:r>
            <a:r>
              <a:rPr lang="en-US" sz="2400" b="1">
                <a:solidFill>
                  <a:srgbClr val="333300"/>
                </a:solidFill>
                <a:latin typeface="Tahoma"/>
              </a:rPr>
              <a:t>x </a:t>
            </a:r>
            <a:r>
              <a:rPr lang="en-US" sz="2400" b="1">
                <a:solidFill>
                  <a:srgbClr val="333300"/>
                </a:solidFill>
                <a:latin typeface="Tahoma"/>
              </a:rPr>
              <a:t>元，所获销售利润为 </a:t>
            </a:r>
            <a:r>
              <a:rPr lang="en-US" sz="2400" b="1">
                <a:solidFill>
                  <a:srgbClr val="333300"/>
                </a:solidFill>
                <a:latin typeface="Tahoma"/>
              </a:rPr>
              <a:t>w </a:t>
            </a:r>
            <a:r>
              <a:rPr lang="en-US" sz="2400" b="1">
                <a:solidFill>
                  <a:srgbClr val="333300"/>
                </a:solidFill>
                <a:latin typeface="Tahoma"/>
              </a:rPr>
              <a:t>元。则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755650" y="5630862"/>
            <a:ext cx="7921625" cy="8223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33300"/>
                </a:solidFill>
                <a:latin typeface="Tahoma"/>
              </a:rPr>
              <a:t>      产品的销售价应定为</a:t>
            </a:r>
            <a:r>
              <a:rPr lang="en-US" sz="2400" b="1">
                <a:solidFill>
                  <a:srgbClr val="333300"/>
                </a:solidFill>
                <a:latin typeface="Tahoma"/>
              </a:rPr>
              <a:t>25</a:t>
            </a:r>
            <a:r>
              <a:rPr lang="en-US" sz="2400" b="1">
                <a:solidFill>
                  <a:srgbClr val="333300"/>
                </a:solidFill>
                <a:latin typeface="Tahoma"/>
              </a:rPr>
              <a:t>元，此时每日获得最大销售利润为</a:t>
            </a:r>
            <a:r>
              <a:rPr lang="en-US" sz="2400" b="1">
                <a:solidFill>
                  <a:srgbClr val="333300"/>
                </a:solidFill>
                <a:latin typeface="Tahoma"/>
              </a:rPr>
              <a:t>225</a:t>
            </a:r>
            <a:r>
              <a:rPr lang="en-US" sz="2400" b="1">
                <a:solidFill>
                  <a:srgbClr val="333300"/>
                </a:solidFill>
                <a:latin typeface="Tahoma"/>
              </a:rPr>
              <a:t>元。</a:t>
            </a:r>
            <a:endParaRPr/>
          </a:p>
        </p:txBody>
      </p:sp>
      <p:grpSp>
        <p:nvGrpSpPr>
          <p:cNvPr id="4" name=""/>
          <p:cNvGrpSpPr/>
          <p:nvPr/>
        </p:nvGrpSpPr>
        <p:grpSpPr>
          <a:xfrm>
            <a:off x="1763712" y="1295400"/>
            <a:ext cx="2762250" cy="1087437"/>
            <a:chOff x="1111" y="816"/>
            <a:chExt cx="1740" cy="685"/>
          </a:xfrm>
        </p:grpSpPr>
        <p:sp>
          <p:nvSpPr>
            <p:cNvPr id="5" name=""/>
            <p:cNvSpPr/>
            <p:nvPr/>
          </p:nvSpPr>
          <p:spPr>
            <a:xfrm>
              <a:off x="1111" y="816"/>
              <a:ext cx="1740" cy="68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5" name="" descr=""/>
            <p:cNvPicPr>
              <a:picLocks noChangeAspect="1" noChangeArrowheads="1"/>
            </p:cNvPicPr>
            <p:nvPr/>
          </p:nvPicPr>
          <p:blipFill>
            <a:blip r:embed="rId44"/>
            <a:srcRect/>
            <a:stretch>
              <a:fillRect/>
            </a:stretch>
          </p:blipFill>
          <p:spPr>
            <a:xfrm>
              <a:off x="1536" y="816"/>
              <a:ext cx="1315" cy="685"/>
            </a:xfrm>
            <a:prstGeom prst="rect">
              <a:avLst/>
            </a:prstGeom>
            <a:noFill/>
            <a:ln/>
          </p:spPr>
        </p:pic>
        <p:sp>
          <p:nvSpPr>
            <p:cNvPr id="6" name=""/>
            <p:cNvSpPr/>
            <p:nvPr/>
          </p:nvSpPr>
          <p:spPr>
            <a:xfrm>
              <a:off x="1111" y="1056"/>
              <a:ext cx="317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333300"/>
                  </a:solidFill>
                  <a:latin typeface="Tahoma"/>
                </a:rPr>
                <a:t>则</a:t>
              </a:r>
              <a:endParaRPr/>
            </a:p>
          </p:txBody>
        </p:sp>
      </p:grpSp>
      <p:sp>
        <p:nvSpPr>
          <p:cNvPr id="7" name=""/>
          <p:cNvSpPr/>
          <p:nvPr/>
        </p:nvSpPr>
        <p:spPr>
          <a:xfrm>
            <a:off x="1763712" y="2492375"/>
            <a:ext cx="3744912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333300"/>
                </a:solidFill>
                <a:latin typeface="Tahoma"/>
              </a:rPr>
              <a:t>解得：k=－1，b＝40。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7343775" y="836612"/>
            <a:ext cx="935037" cy="431800"/>
          </a:xfrm>
          <a:prstGeom prst="rect">
            <a:avLst/>
          </a:prstGeom>
          <a:solidFill>
            <a:srgbClr val="CCFFCC"/>
          </a:solidFill>
          <a:ln>
            <a:solidFill>
              <a:srgbClr val="40458c"/>
            </a:solidFill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3300"/>
                </a:solidFill>
                <a:latin typeface="Tahoma"/>
              </a:rPr>
              <a:t>1分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7345362" y="2420937"/>
            <a:ext cx="935037" cy="431800"/>
          </a:xfrm>
          <a:prstGeom prst="rect">
            <a:avLst/>
          </a:prstGeom>
          <a:solidFill>
            <a:srgbClr val="CCFFCC"/>
          </a:solidFill>
          <a:ln>
            <a:solidFill>
              <a:srgbClr val="40458c"/>
            </a:solidFill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3300"/>
                </a:solidFill>
                <a:latin typeface="Tahoma"/>
              </a:rPr>
              <a:t>5分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7345362" y="2997200"/>
            <a:ext cx="935037" cy="431800"/>
          </a:xfrm>
          <a:prstGeom prst="rect">
            <a:avLst/>
          </a:prstGeom>
          <a:solidFill>
            <a:srgbClr val="CCFFCC"/>
          </a:solidFill>
          <a:ln>
            <a:solidFill>
              <a:srgbClr val="40458c"/>
            </a:solidFill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3300"/>
                </a:solidFill>
                <a:latin typeface="Tahoma"/>
              </a:rPr>
              <a:t>6分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7345362" y="4005262"/>
            <a:ext cx="935037" cy="431800"/>
          </a:xfrm>
          <a:prstGeom prst="rect">
            <a:avLst/>
          </a:prstGeom>
          <a:solidFill>
            <a:srgbClr val="CCFFCC"/>
          </a:solidFill>
          <a:ln>
            <a:solidFill>
              <a:srgbClr val="40458c"/>
            </a:solidFill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3300"/>
                </a:solidFill>
                <a:latin typeface="Tahoma"/>
              </a:rPr>
              <a:t>7分</a:t>
            </a:r>
            <a:endParaRPr/>
          </a:p>
        </p:txBody>
      </p:sp>
      <p:sp>
        <p:nvSpPr>
          <p:cNvPr id="12" name=""/>
          <p:cNvSpPr/>
          <p:nvPr/>
        </p:nvSpPr>
        <p:spPr>
          <a:xfrm>
            <a:off x="7345362" y="5013325"/>
            <a:ext cx="935037" cy="431800"/>
          </a:xfrm>
          <a:prstGeom prst="rect">
            <a:avLst/>
          </a:prstGeom>
          <a:solidFill>
            <a:srgbClr val="CCFFCC"/>
          </a:solidFill>
          <a:ln>
            <a:solidFill>
              <a:srgbClr val="40458c"/>
            </a:solidFill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3300"/>
                </a:solidFill>
                <a:latin typeface="Tahoma"/>
              </a:rPr>
              <a:t>10分</a:t>
            </a:r>
            <a:endParaRPr/>
          </a:p>
        </p:txBody>
      </p:sp>
      <p:sp>
        <p:nvSpPr>
          <p:cNvPr id="13" name=""/>
          <p:cNvSpPr/>
          <p:nvPr/>
        </p:nvSpPr>
        <p:spPr>
          <a:xfrm>
            <a:off x="7345362" y="6164262"/>
            <a:ext cx="935037" cy="431800"/>
          </a:xfrm>
          <a:prstGeom prst="rect">
            <a:avLst/>
          </a:prstGeom>
          <a:solidFill>
            <a:srgbClr val="CCFFCC"/>
          </a:solidFill>
          <a:ln>
            <a:solidFill>
              <a:srgbClr val="40458c"/>
            </a:solidFill>
          </a:ln>
        </p:spPr>
        <p:txBody>
          <a:bodyPr wrap="none" anchor="ctr"/>
          <a:lstStyle/>
          <a:p>
            <a:pPr algn="ctr"/>
            <a:r>
              <a:rPr lang="en-US" sz="2400">
                <a:solidFill>
                  <a:srgbClr val="FF3300"/>
                </a:solidFill>
                <a:latin typeface="Tahoma"/>
              </a:rPr>
              <a:t>12分</a:t>
            </a:r>
            <a:endParaRPr/>
          </a:p>
        </p:txBody>
      </p:sp>
      <p:grpSp>
        <p:nvGrpSpPr>
          <p:cNvPr id="14" name=""/>
          <p:cNvGrpSpPr/>
          <p:nvPr/>
        </p:nvGrpSpPr>
        <p:grpSpPr>
          <a:xfrm>
            <a:off x="828675" y="884237"/>
            <a:ext cx="6029325" cy="457200"/>
            <a:chOff x="522" y="557"/>
            <a:chExt cx="3798" cy="288"/>
          </a:xfrm>
        </p:grpSpPr>
        <p:sp>
          <p:nvSpPr>
            <p:cNvPr id="15" name=""/>
            <p:cNvSpPr/>
            <p:nvPr/>
          </p:nvSpPr>
          <p:spPr>
            <a:xfrm>
              <a:off x="522" y="557"/>
              <a:ext cx="3798" cy="28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6" name=""/>
            <p:cNvSpPr/>
            <p:nvPr/>
          </p:nvSpPr>
          <p:spPr>
            <a:xfrm>
              <a:off x="522" y="557"/>
              <a:ext cx="3798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333300"/>
                  </a:solidFill>
                  <a:latin typeface="Tahoma"/>
                </a:rPr>
                <a:t> </a:t>
              </a:r>
              <a:r>
                <a:rPr lang="en-US" sz="2400" b="1">
                  <a:solidFill>
                    <a:srgbClr val="333300"/>
                  </a:solidFill>
                  <a:latin typeface="Tahoma"/>
                </a:rPr>
                <a:t>（</a:t>
              </a:r>
              <a:r>
                <a:rPr lang="en-US" sz="2400" b="1">
                  <a:solidFill>
                    <a:srgbClr val="333300"/>
                  </a:solidFill>
                  <a:latin typeface="Tahoma"/>
                </a:rPr>
                <a:t>1</a:t>
              </a:r>
              <a:r>
                <a:rPr lang="en-US" sz="2400" b="1">
                  <a:solidFill>
                    <a:srgbClr val="333300"/>
                  </a:solidFill>
                  <a:latin typeface="Tahoma"/>
                </a:rPr>
                <a:t>）设此一次函数解析式为              。</a:t>
              </a:r>
              <a:endParaRPr/>
            </a:p>
          </p:txBody>
        </p:sp>
        <p:pic>
          <p:nvPicPr>
            <p:cNvPr id="26" name="" descr=""/>
            <p:cNvPicPr>
              <a:picLocks noChangeAspect="1" noChangeArrowheads="1"/>
            </p:cNvPicPr>
            <p:nvPr/>
          </p:nvPicPr>
          <p:blipFill>
            <a:blip r:embed="rId45"/>
            <a:srcRect/>
            <a:stretch>
              <a:fillRect/>
            </a:stretch>
          </p:blipFill>
          <p:spPr>
            <a:xfrm>
              <a:off x="3072" y="576"/>
              <a:ext cx="776" cy="248"/>
            </a:xfrm>
            <a:prstGeom prst="rect">
              <a:avLst/>
            </a:prstGeom>
            <a:noFill/>
            <a:ln/>
          </p:spPr>
        </p:pic>
      </p:grpSp>
      <p:pic>
        <p:nvPicPr>
          <p:cNvPr id="27" name="" descr=""/>
          <p:cNvPicPr>
            <a:picLocks noChangeAspect="1" noChangeArrowheads="1"/>
          </p:cNvPicPr>
          <p:nvPr/>
        </p:nvPicPr>
        <p:blipFill>
          <a:blip r:embed="rId46"/>
          <a:srcRect/>
          <a:stretch>
            <a:fillRect/>
          </a:stretch>
        </p:blipFill>
        <p:spPr>
          <a:xfrm>
            <a:off x="1752600" y="4419600"/>
            <a:ext cx="5480050" cy="1090612"/>
          </a:xfrm>
          <a:prstGeom prst="rect">
            <a:avLst/>
          </a:prstGeom>
          <a:noFill/>
          <a:ln/>
        </p:spPr>
      </p:pic>
      <p:grpSp>
        <p:nvGrpSpPr>
          <p:cNvPr id="17" name=""/>
          <p:cNvGrpSpPr/>
          <p:nvPr/>
        </p:nvGrpSpPr>
        <p:grpSpPr>
          <a:xfrm>
            <a:off x="1763712" y="2924175"/>
            <a:ext cx="5018087" cy="458787"/>
            <a:chOff x="1111" y="1842"/>
            <a:chExt cx="3161" cy="289"/>
          </a:xfrm>
        </p:grpSpPr>
        <p:sp>
          <p:nvSpPr>
            <p:cNvPr id="18" name=""/>
            <p:cNvSpPr/>
            <p:nvPr/>
          </p:nvSpPr>
          <p:spPr>
            <a:xfrm>
              <a:off x="1111" y="1842"/>
              <a:ext cx="3161" cy="289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9" name=""/>
            <p:cNvSpPr/>
            <p:nvPr/>
          </p:nvSpPr>
          <p:spPr>
            <a:xfrm>
              <a:off x="1111" y="1843"/>
              <a:ext cx="3161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>
                  <a:solidFill>
                    <a:srgbClr val="333300"/>
                  </a:solidFill>
                  <a:latin typeface="Tahoma"/>
                </a:rPr>
                <a:t>所以一次函数解析为                。</a:t>
              </a:r>
              <a:endParaRPr/>
            </a:p>
          </p:txBody>
        </p:sp>
        <p:pic>
          <p:nvPicPr>
            <p:cNvPr id="28" name="" descr=""/>
            <p:cNvPicPr>
              <a:picLocks noChangeAspect="1" noChangeArrowheads="1"/>
            </p:cNvPicPr>
            <p:nvPr/>
          </p:nvPicPr>
          <p:blipFill>
            <a:blip r:embed="rId47"/>
            <a:srcRect/>
            <a:stretch>
              <a:fillRect/>
            </a:stretch>
          </p:blipFill>
          <p:spPr>
            <a:xfrm>
              <a:off x="2925" y="1842"/>
              <a:ext cx="900" cy="248"/>
            </a:xfrm>
            <a:prstGeom prst="rect">
              <a:avLst/>
            </a:prstGeom>
            <a:noFill/>
            <a:ln/>
          </p:spPr>
        </p:pic>
      </p:grpSp>
      <p:sp>
        <p:nvSpPr>
          <p:cNvPr id="20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7" grpId="0"/>
      <p:bldP spid="15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2971800"/>
            <a:ext cx="8823325" cy="533400"/>
          </a:xfrm>
          <a:prstGeom prst="rect">
            <a:avLst/>
          </a:prstGeom>
          <a:ln w="12700" cap="sq"/>
        </p:spPr>
        <p:txBody>
          <a:bodyPr/>
          <a:lstStyle/>
          <a:p>
            <a:pPr>
              <a:buClr>
                <a:schemeClr val="tx2"/>
              </a:buClr>
              <a:buFont typeface="Wingdings"/>
              <a:buChar char="w"/>
            </a:pPr>
            <a:r>
              <a:rPr lang="en-US" sz="2800" b="1">
                <a:solidFill>
                  <a:srgbClr val="000000"/>
                </a:solidFill>
                <a:latin typeface="Times New Roman"/>
              </a:rPr>
              <a:t>设旅行团人数为x人,</a:t>
            </a:r>
            <a:r>
              <a:rPr lang="en-US" sz="2800" b="1">
                <a:solidFill>
                  <a:srgbClr val="000000"/>
                </a:solidFill>
                <a:latin typeface="隶书"/>
              </a:rPr>
              <a:t>营业额为y元,则</a:t>
            </a:r>
            <a:endParaRPr/>
          </a:p>
        </p:txBody>
      </p:sp>
      <p:sp>
        <p:nvSpPr>
          <p:cNvPr id="3" name=""/>
          <p:cNvSpPr/>
          <p:nvPr>
            <p:ph type="title" idx="0"/>
          </p:nvPr>
        </p:nvSpPr>
        <p:spPr>
          <a:xfrm>
            <a:off x="3124200" y="0"/>
            <a:ext cx="5486400" cy="685800"/>
          </a:xfrm>
          <a:prstGeom prst="rect">
            <a:avLst/>
          </a:prstGeom>
          <a:ln/>
        </p:spPr>
        <p:txBody>
          <a:bodyPr/>
          <a:lstStyle/>
          <a:p>
            <a:pPr indent="0" algn="ctr" defTabSz="914400"/>
            <a:r>
              <a:rPr lang="en-US" sz="4000" b="1">
                <a:solidFill>
                  <a:srgbClr val="000000"/>
                </a:solidFill>
                <a:latin typeface="隶书"/>
              </a:rPr>
              <a:t>旅行社何时营业额</a:t>
            </a:r>
            <a:r>
              <a:rPr lang="en-US" sz="4000" b="1">
                <a:solidFill>
                  <a:srgbClr val="000000"/>
                </a:solidFill>
                <a:latin typeface="隶书"/>
              </a:rPr>
              <a:t>最大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0" y="914400"/>
            <a:ext cx="8686800" cy="1905000"/>
          </a:xfrm>
          <a:prstGeom prst="rect">
            <a:avLst/>
          </a:prstGeom>
          <a:ln w="12700" cap="sq"/>
        </p:spPr>
        <p:txBody>
          <a:bodyPr/>
          <a:lstStyle/>
          <a:p>
            <a:pPr>
              <a:buClr>
                <a:schemeClr val="tx2"/>
              </a:buClr>
              <a:buFont typeface="Wingdings"/>
              <a:buChar char="w"/>
            </a:pPr>
            <a:r>
              <a:rPr lang="en-US" sz="2800" b="1">
                <a:solidFill>
                  <a:srgbClr val="000000"/>
                </a:solidFill>
                <a:latin typeface="隶书"/>
              </a:rPr>
              <a:t>1.某旅行社组团去外地旅游,30人起组团,每人单价800元.旅行社对超过30人的团给予优惠,即旅行团每增加一人,每人的单价就降低10元.你能帮助分析一下,当旅行团的人数是多少时,旅行社可以获得最大营业额？</a:t>
            </a:r>
            <a:endParaRPr/>
          </a:p>
        </p:txBody>
      </p:sp>
      <p:pic>
        <p:nvPicPr>
          <p:cNvPr id="29" name="" descr=""/>
          <p:cNvPicPr>
            <a:picLocks noChangeAspect="1" noChangeArrowheads="1"/>
          </p:cNvPicPr>
          <p:nvPr/>
        </p:nvPicPr>
        <p:blipFill>
          <a:blip r:embed="rId50"/>
          <a:srcRect/>
          <a:stretch>
            <a:fillRect/>
          </a:stretch>
        </p:blipFill>
        <p:spPr>
          <a:xfrm>
            <a:off x="8382000" y="0"/>
            <a:ext cx="522287" cy="609600"/>
          </a:xfrm>
          <a:prstGeom prst="rect">
            <a:avLst/>
          </a:prstGeom>
          <a:noFill/>
        </p:spPr>
      </p:pic>
      <p:pic>
        <p:nvPicPr>
          <p:cNvPr id="30" name="" descr=""/>
          <p:cNvPicPr>
            <a:picLocks noChangeAspect="1" noChangeArrowheads="1"/>
          </p:cNvPicPr>
          <p:nvPr/>
        </p:nvPicPr>
        <p:blipFill>
          <a:blip r:embed="rId51"/>
          <a:srcRect/>
          <a:stretch>
            <a:fillRect/>
          </a:stretch>
        </p:blipFill>
        <p:spPr>
          <a:xfrm>
            <a:off x="533400" y="3657600"/>
            <a:ext cx="3652837" cy="520700"/>
          </a:xfrm>
          <a:prstGeom prst="rect">
            <a:avLst/>
          </a:prstGeom>
          <a:noFill/>
          <a:ln/>
        </p:spPr>
      </p:pic>
      <p:pic>
        <p:nvPicPr>
          <p:cNvPr id="31" name="" descr=""/>
          <p:cNvPicPr>
            <a:picLocks noChangeAspect="1" noChangeArrowheads="1"/>
          </p:cNvPicPr>
          <p:nvPr/>
        </p:nvPicPr>
        <p:blipFill>
          <a:blip r:embed="rId52"/>
          <a:srcRect/>
          <a:stretch>
            <a:fillRect/>
          </a:stretch>
        </p:blipFill>
        <p:spPr>
          <a:xfrm>
            <a:off x="793750" y="4953000"/>
            <a:ext cx="3854450" cy="582612"/>
          </a:xfrm>
          <a:prstGeom prst="rect">
            <a:avLst/>
          </a:prstGeom>
          <a:noFill/>
          <a:ln/>
        </p:spPr>
      </p:pic>
      <p:pic>
        <p:nvPicPr>
          <p:cNvPr id="32" name="" descr=""/>
          <p:cNvPicPr>
            <a:picLocks noChangeAspect="1" noChangeArrowheads="1"/>
          </p:cNvPicPr>
          <p:nvPr/>
        </p:nvPicPr>
        <p:blipFill>
          <a:blip r:embed="rId53"/>
          <a:srcRect/>
          <a:stretch>
            <a:fillRect/>
          </a:stretch>
        </p:blipFill>
        <p:spPr>
          <a:xfrm>
            <a:off x="838200" y="4343400"/>
            <a:ext cx="2781300" cy="490537"/>
          </a:xfrm>
          <a:prstGeom prst="rect">
            <a:avLst/>
          </a:prstGeom>
          <a:noFill/>
          <a:ln/>
        </p:spPr>
      </p:pic>
      <p:sp>
        <p:nvSpPr>
          <p:cNvPr id="5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1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-323850" y="981075"/>
            <a:ext cx="9467850" cy="452596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600" b="1">
                <a:solidFill>
                  <a:srgbClr val="000000"/>
                </a:solidFill>
                <a:latin typeface="Arial"/>
              </a:rPr>
              <a:t>         某宾馆有50个房间供游客居住，当每个房间的定价为每天180元时，房间会全部住满。当每个房间每天的定价每增加10元时，就会有一个房间空闲。如果游客居住房间，宾馆需对每个房间每天支出20元的各种费用.房价定为多少时，宾馆利润最大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1403350" cy="666750"/>
          </a:xfrm>
          <a:prstGeom prst="rect">
            <a:avLst/>
          </a:prstGeom>
          <a:ln w="25400">
            <a:solidFill>
              <a:srgbClr val="ffffff"/>
            </a:solidFill>
          </a:ln>
        </p:spPr>
        <p:txBody>
          <a:bodyPr/>
          <a:lstStyle/>
          <a:p>
            <a:endParaRPr/>
          </a:p>
        </p:txBody>
      </p:sp>
      <p:pic>
        <p:nvPicPr>
          <p:cNvPr id="33" name="" descr=""/>
          <p:cNvPicPr>
            <a:picLocks noChangeAspect="1" noChangeArrowheads="1"/>
          </p:cNvPicPr>
          <p:nvPr/>
        </p:nvPicPr>
        <p:blipFill>
          <a:blip r:embed="rId55"/>
          <a:srcRect/>
          <a:stretch>
            <a:fillRect/>
          </a:stretch>
        </p:blipFill>
        <p:spPr>
          <a:xfrm>
            <a:off x="971550" y="0"/>
            <a:ext cx="8172450" cy="449262"/>
          </a:xfrm>
          <a:prstGeom prst="rect">
            <a:avLst/>
          </a:prstGeom>
          <a:noFill/>
        </p:spPr>
      </p:pic>
      <p:sp>
        <p:nvSpPr>
          <p:cNvPr id="4" name=""/>
          <p:cNvSpPr/>
          <p:nvPr/>
        </p:nvSpPr>
        <p:spPr>
          <a:xfrm>
            <a:off x="539750" y="4437062"/>
            <a:ext cx="8353425" cy="519112"/>
          </a:xfrm>
          <a:prstGeom prst="rect">
            <a:avLst/>
          </a:prstGeom>
          <a:ln w="254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解：设每个房间每天增加x元，宾馆的利润为y元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1331912" y="5084762"/>
            <a:ext cx="7129462" cy="519112"/>
          </a:xfrm>
          <a:prstGeom prst="rect">
            <a:avLst/>
          </a:prstGeom>
          <a:ln w="254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Y=(50-x/10)(180+x)-20(50-x/10)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1547812" y="5734050"/>
            <a:ext cx="4537075" cy="519112"/>
          </a:xfrm>
          <a:prstGeom prst="rect">
            <a:avLst/>
          </a:prstGeom>
          <a:ln w="254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Y=-1/10x2+34x+8000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0" y="0"/>
            <a:ext cx="1116012" cy="908050"/>
          </a:xfrm>
          <a:solidFill>
            <a:srgbClr val="0066CC"/>
          </a:solidFill>
          <a:ln w="19050">
            <a:solidFill>
              <a:srgbClr val="99CCFF"/>
            </a:solidFill>
          </a:ln>
          <a:effectLst>
            <a:outerShdw dist="36512" dir="2700000" algn="ctr">
              <a:srgbClr val="990000"/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3600" kern="10">
                <a:ln w="19050">
                  <a:solidFill>
                    <a:srgbClr val="99CCFF"/>
                  </a:solidFill>
                </a:ln>
                <a:solidFill>
                  <a:srgbClr val="0066CC"/>
                </a:solidFill>
                <a:effectLst>
                  <a:outerShdw dist="36512" dir="2700000" algn="ctr">
                    <a:srgbClr val="990000"/>
                  </a:outerShdw>
                </a:effectLst>
                <a:latin typeface="宋体"/>
              </a:rPr>
              <a:t>大显身手</a:t>
            </a:r>
            <a:endParaRPr/>
          </a:p>
        </p:txBody>
      </p:sp>
      <p:sp>
        <p:nvSpPr>
          <p:cNvPr id="8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0" y="1268412"/>
            <a:ext cx="8642350" cy="5157787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200" b="1">
                <a:solidFill>
                  <a:srgbClr val="000000"/>
                </a:solidFill>
                <a:latin typeface="Arial"/>
              </a:rPr>
              <a:t>1.某商场销售一批名牌衬衫，平均每天可售出20件，每件盈利40元，为了扩大销售，增加盈利，尽快减少库存，商场决定采取适当的降价措施。经调查发现，如果每件衬衫每降价1元，商场平均每天可多售出2件。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0000"/>
                </a:solidFill>
                <a:latin typeface="Arial"/>
              </a:rPr>
              <a:t>（1）若商场平均每天要盈利1200元，每件衬衫应降价多少元？</a:t>
            </a:r>
            <a:endParaRPr/>
          </a:p>
          <a:p>
            <a:pPr indent="-342900" algn="l" defTabSz="914400">
              <a:buNone/>
            </a:pPr>
            <a:r>
              <a:rPr lang="en-US" sz="3200" b="1">
                <a:solidFill>
                  <a:srgbClr val="000000"/>
                </a:solidFill>
                <a:latin typeface="Arial"/>
              </a:rPr>
              <a:t>（2）每件衬衫降价多少元时，商场平均每天盈利最多？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4032250" cy="771525"/>
          </a:xfrm>
          <a:prstGeom prst="rect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en-US" sz="4000" b="1">
                <a:solidFill>
                  <a:srgbClr val="FF0000"/>
                </a:solidFill>
              </a:rPr>
              <a:t>（三）</a:t>
            </a:r>
            <a:r>
              <a:rPr lang="en-US" sz="4400">
                <a:solidFill>
                  <a:srgbClr val="FF0066"/>
                </a:solidFill>
              </a:rPr>
              <a:t>销售问题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 additive="repl"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0" y="1557337"/>
            <a:ext cx="9144000" cy="530066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lnSpc>
                <a:spcPct val="90000"/>
              </a:lnSpc>
              <a:buNone/>
            </a:pPr>
            <a:r>
              <a:rPr lang="en-US" sz="3200" b="1">
                <a:solidFill>
                  <a:srgbClr val="000000"/>
                </a:solidFill>
                <a:latin typeface="文鼎中钢笔行楷"/>
              </a:rPr>
              <a:t>2.某商场以每件42元的价钱购进一种服装，根据试销得知这种服装每天的销售量t（件）与每件的销售价x（元/件）可看成是一次函数关系：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200" b="1">
                <a:solidFill>
                  <a:srgbClr val="000000"/>
                </a:solidFill>
                <a:latin typeface="文鼎中钢笔行楷"/>
              </a:rPr>
              <a:t>    t＝－3x＋204。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600" b="1">
                <a:solidFill>
                  <a:srgbClr val="000000"/>
                </a:solidFill>
                <a:latin typeface="文鼎中钢笔行楷"/>
              </a:rPr>
              <a:t>  （1）.写出商场卖这种服装每天销售利润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600" b="1">
                <a:solidFill>
                  <a:srgbClr val="000000"/>
                </a:solidFill>
                <a:latin typeface="文鼎中钢笔行楷"/>
              </a:rPr>
              <a:t>    y（元）与每件的销售价x（元）间的函</a:t>
            </a:r>
            <a:endParaRPr/>
          </a:p>
          <a:p>
            <a:pPr indent="-342900" algn="l" defTabSz="914400">
              <a:lnSpc>
                <a:spcPct val="90000"/>
              </a:lnSpc>
              <a:buNone/>
            </a:pPr>
            <a:r>
              <a:rPr lang="en-US" sz="3600" b="1">
                <a:solidFill>
                  <a:srgbClr val="000000"/>
                </a:solidFill>
                <a:latin typeface="文鼎中钢笔行楷"/>
              </a:rPr>
              <a:t>    数关系式；</a:t>
            </a:r>
            <a:endParaRPr/>
          </a:p>
          <a:p>
            <a:pPr lvl="1" indent="-285750">
              <a:lnSpc>
                <a:spcPct val="90000"/>
              </a:lnSpc>
              <a:buNone/>
            </a:pPr>
            <a:r>
              <a:rPr lang="en-US" sz="3200" b="1">
                <a:latin typeface="文鼎中钢笔行楷"/>
              </a:rPr>
              <a:t>（2）.通过对所得函数关系式进行配方，指出 商场要想每天获得最大的销售利润，每件的销售价定为多少最为合适？最大利润为多少？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0"/>
            <a:ext cx="4032250" cy="771525"/>
          </a:xfrm>
          <a:prstGeom prst="rect">
            <a:avLst/>
          </a:prstGeom>
          <a:solidFill>
            <a:srgbClr val="0000FF"/>
          </a:solidFill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en-US" sz="4000" b="1">
                <a:solidFill>
                  <a:srgbClr val="FF0000"/>
                </a:solidFill>
              </a:rPr>
              <a:t>（三）</a:t>
            </a:r>
            <a:r>
              <a:rPr lang="en-US" sz="4400" b="1">
                <a:solidFill>
                  <a:srgbClr val="FF0066"/>
                </a:solidFill>
              </a:rPr>
              <a:t>销售问题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 additive="repl"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 additive="repl"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 additive="repl"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 additive="repl"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 additive="repl"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0" y="260350"/>
            <a:ext cx="8964612" cy="4525962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200" b="1">
                <a:solidFill>
                  <a:srgbClr val="000000"/>
                </a:solidFill>
                <a:latin typeface="Arial"/>
              </a:rPr>
              <a:t>        </a:t>
            </a:r>
            <a:r>
              <a:rPr lang="en-US" sz="3200" b="1">
                <a:solidFill>
                  <a:srgbClr val="000000"/>
                </a:solidFill>
                <a:latin typeface="黑体"/>
              </a:rPr>
              <a:t>某个商店的老板，他最近进了价格为30元的书包。起初以40元每个售出，平均每个月能售出200个。后来，根据市场调查发现：这种书包的售价每上涨1元，每个月就少卖出10个。现在请你帮帮他，</a:t>
            </a:r>
            <a:r>
              <a:rPr lang="en-US" sz="3200" b="1">
                <a:solidFill>
                  <a:srgbClr val="0000CC"/>
                </a:solidFill>
                <a:latin typeface="黑体"/>
              </a:rPr>
              <a:t>如何定价才使他的利润最大</a:t>
            </a:r>
            <a:r>
              <a:rPr lang="en-US" sz="3200" b="1">
                <a:solidFill>
                  <a:srgbClr val="000000"/>
                </a:solidFill>
                <a:latin typeface="黑体"/>
              </a:rPr>
              <a:t>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250825" y="3644900"/>
            <a:ext cx="8893175" cy="2528887"/>
          </a:xfrm>
          <a:prstGeom prst="rect">
            <a:avLst/>
          </a:prstGeom>
          <a:ln w="254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latin typeface="黑体"/>
              </a:rPr>
              <a:t>   某个商店的老板，他最近进了价格为30元的书包。起初以40元每个售出，平均每个月能售出200个。后来，根据市场调查发现：这种书包的售价每上涨1元，每个月就少卖出10个。现在请你帮帮他，</a:t>
            </a:r>
            <a:r>
              <a:rPr lang="en-US" sz="3200" b="1">
                <a:solidFill>
                  <a:srgbClr val="FF0000"/>
                </a:solidFill>
                <a:latin typeface="黑体"/>
              </a:rPr>
              <a:t>如何定价才使他的利润达到2160元</a:t>
            </a:r>
            <a:r>
              <a:rPr lang="en-US" sz="3200" b="1">
                <a:latin typeface="黑体"/>
              </a:rPr>
              <a:t>？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1258887" y="1341437"/>
            <a:ext cx="8316912" cy="3708400"/>
            <a:chOff x="113" y="618"/>
            <a:chExt cx="5216" cy="2337"/>
          </a:xfrm>
        </p:grpSpPr>
        <p:sp>
          <p:nvSpPr>
            <p:cNvPr id="3" name=""/>
            <p:cNvSpPr/>
            <p:nvPr/>
          </p:nvSpPr>
          <p:spPr>
            <a:xfrm>
              <a:off x="793" y="845"/>
              <a:ext cx="5239" cy="2336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4" name=""/>
            <p:cNvSpPr/>
            <p:nvPr/>
          </p:nvSpPr>
          <p:spPr>
            <a:xfrm>
              <a:off x="2925" y="618"/>
              <a:ext cx="2404" cy="327"/>
            </a:xfrm>
            <a:prstGeom prst="rect">
              <a:avLst/>
            </a:prstGeom>
            <a:ln/>
          </p:spPr>
          <p:txBody>
            <a:bodyPr/>
            <a:lstStyle/>
            <a:p>
              <a:endParaRPr/>
            </a:p>
          </p:txBody>
        </p:sp>
        <p:grpSp>
          <p:nvGrpSpPr>
            <p:cNvPr id="5" name=""/>
            <p:cNvGrpSpPr/>
            <p:nvPr/>
          </p:nvGrpSpPr>
          <p:grpSpPr>
            <a:xfrm>
              <a:off x="113" y="845"/>
              <a:ext cx="3085" cy="2110"/>
              <a:chOff x="113" y="845"/>
              <a:chExt cx="3085" cy="2110"/>
            </a:xfrm>
          </p:grpSpPr>
          <p:sp>
            <p:nvSpPr>
              <p:cNvPr id="6" name=""/>
              <p:cNvSpPr/>
              <p:nvPr/>
            </p:nvSpPr>
            <p:spPr>
              <a:xfrm>
                <a:off x="113" y="845"/>
                <a:ext cx="3085" cy="211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7" name=""/>
              <p:cNvGrpSpPr/>
              <p:nvPr/>
            </p:nvGrpSpPr>
            <p:grpSpPr>
              <a:xfrm>
                <a:off x="431" y="935"/>
                <a:ext cx="2358" cy="1860"/>
                <a:chOff x="204" y="1026"/>
                <a:chExt cx="2358" cy="1860"/>
              </a:xfrm>
            </p:grpSpPr>
            <p:sp>
              <p:nvSpPr>
                <p:cNvPr id="8" name=""/>
                <p:cNvSpPr/>
                <p:nvPr/>
              </p:nvSpPr>
              <p:spPr>
                <a:xfrm>
                  <a:off x="431" y="935"/>
                  <a:ext cx="2358" cy="1860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9" name=""/>
                <p:cNvSpPr/>
                <p:nvPr/>
              </p:nvSpPr>
              <p:spPr>
                <a:xfrm>
                  <a:off x="204" y="2749"/>
                  <a:ext cx="2358" cy="0"/>
                </a:xfrm>
                <a:prstGeom prst="line">
                  <a:avLst/>
                </a:prstGeom>
                <a:ln w="25400">
                  <a:solidFill>
                    <a:srgbClr val="000000"/>
                  </a:solidFill>
                  <a:tailEnd type="triangle" w="med" len="med"/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0" name=""/>
                <p:cNvSpPr/>
                <p:nvPr/>
              </p:nvSpPr>
              <p:spPr>
                <a:xfrm flipV="1">
                  <a:off x="385" y="1026"/>
                  <a:ext cx="0" cy="1860"/>
                </a:xfrm>
                <a:prstGeom prst="line">
                  <a:avLst/>
                </a:prstGeom>
                <a:ln w="25400">
                  <a:solidFill>
                    <a:srgbClr val="000000"/>
                  </a:solidFill>
                  <a:tailEnd type="triangle" w="med" len="med"/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1" name=""/>
                <p:cNvSpPr/>
                <p:nvPr/>
              </p:nvSpPr>
              <p:spPr>
                <a:xfrm>
                  <a:off x="385" y="1283"/>
                  <a:ext cx="1089" cy="1467"/>
                </a:xfrm>
                <a:custGeom>
                  <a:cxnLst>
                    <a:cxn ang="0">
                      <a:pos x="0" y="559"/>
                    </a:cxn>
                    <a:cxn ang="0">
                      <a:pos x="68" y="279"/>
                    </a:cxn>
                    <a:cxn ang="0">
                      <a:pos x="137" y="0"/>
                    </a:cxn>
                    <a:cxn ang="0">
                      <a:pos x="318" y="151"/>
                    </a:cxn>
                    <a:cxn ang="0">
                      <a:pos x="499" y="302"/>
                    </a:cxn>
                    <a:cxn ang="0">
                      <a:pos x="794" y="884"/>
                    </a:cxn>
                    <a:cxn ang="0">
                      <a:pos x="1089" y="1467"/>
                    </a:cxn>
                  </a:cxnLst>
                  <a:rect l="0" t="0" r="r" b="b"/>
                  <a:pathLst>
                    <a:path w="1089" h="1467">
                      <a:moveTo>
                        <a:pt x="0" y="559"/>
                      </a:moveTo>
                      <a:cubicBezTo>
                        <a:pt x="68" y="279"/>
                        <a:pt x="137" y="0"/>
                        <a:pt x="318" y="151"/>
                      </a:cubicBezTo>
                      <a:cubicBezTo>
                        <a:pt x="499" y="302"/>
                        <a:pt x="794" y="884"/>
                        <a:pt x="1089" y="1467"/>
                      </a:cubicBezTo>
                    </a:path>
                  </a:pathLst>
                </a:custGeom>
                <a:ln w="25400" cap="flat">
                  <a:solidFill>
                    <a:srgbClr val="000000"/>
                  </a:solidFill>
                  <a:prstDash val="solid"/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2" name=""/>
                <p:cNvSpPr/>
                <p:nvPr/>
              </p:nvSpPr>
              <p:spPr>
                <a:xfrm>
                  <a:off x="385" y="1389"/>
                  <a:ext cx="227" cy="0"/>
                </a:xfrm>
                <a:prstGeom prst="line">
                  <a:avLst/>
                </a:prstGeom>
                <a:ln w="25400">
                  <a:solidFill>
                    <a:srgbClr val="000000"/>
                  </a:solidFill>
                  <a:prstDash val="dash"/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3" name=""/>
                <p:cNvSpPr/>
                <p:nvPr/>
              </p:nvSpPr>
              <p:spPr>
                <a:xfrm>
                  <a:off x="612" y="1389"/>
                  <a:ext cx="0" cy="1361"/>
                </a:xfrm>
                <a:prstGeom prst="line">
                  <a:avLst/>
                </a:prstGeom>
                <a:ln w="25400">
                  <a:solidFill>
                    <a:srgbClr val="000000"/>
                  </a:solidFill>
                  <a:prstDash val="sysDot"/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</p:grpSp>
          <p:pic>
            <p:nvPicPr>
              <p:cNvPr id="34" name="" descr=""/>
              <p:cNvPicPr>
                <a:picLocks noChangeAspect="1" noChangeArrowheads="1"/>
              </p:cNvPicPr>
              <p:nvPr/>
            </p:nvPicPr>
            <p:blipFill>
              <a:blip r:embed="rId60"/>
              <a:srcRect/>
              <a:stretch>
                <a:fillRect/>
              </a:stretch>
            </p:blipFill>
            <p:spPr>
              <a:xfrm>
                <a:off x="2108" y="2698"/>
                <a:ext cx="1090" cy="213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35" name="" descr=""/>
              <p:cNvPicPr>
                <a:picLocks noChangeAspect="1" noChangeArrowheads="1"/>
              </p:cNvPicPr>
              <p:nvPr/>
            </p:nvPicPr>
            <p:blipFill>
              <a:blip r:embed="rId61"/>
              <a:srcRect/>
              <a:stretch>
                <a:fillRect/>
              </a:stretch>
            </p:blipFill>
            <p:spPr>
              <a:xfrm>
                <a:off x="323" y="845"/>
                <a:ext cx="961" cy="218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36" name="" descr=""/>
              <p:cNvPicPr>
                <a:picLocks noChangeAspect="1" noChangeArrowheads="1"/>
              </p:cNvPicPr>
              <p:nvPr/>
            </p:nvPicPr>
            <p:blipFill>
              <a:blip r:embed="rId62"/>
              <a:srcRect/>
              <a:stretch>
                <a:fillRect/>
              </a:stretch>
            </p:blipFill>
            <p:spPr>
              <a:xfrm>
                <a:off x="113" y="1162"/>
                <a:ext cx="500" cy="250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37" name="" descr=""/>
              <p:cNvPicPr>
                <a:picLocks noChangeAspect="1" noChangeArrowheads="1"/>
              </p:cNvPicPr>
              <p:nvPr/>
            </p:nvPicPr>
            <p:blipFill>
              <a:blip r:embed="rId63"/>
              <a:srcRect/>
              <a:stretch>
                <a:fillRect/>
              </a:stretch>
            </p:blipFill>
            <p:spPr>
              <a:xfrm>
                <a:off x="113" y="1570"/>
                <a:ext cx="499" cy="250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38" name="" descr=""/>
              <p:cNvPicPr>
                <a:picLocks noChangeAspect="1" noChangeArrowheads="1"/>
              </p:cNvPicPr>
              <p:nvPr/>
            </p:nvPicPr>
            <p:blipFill>
              <a:blip r:embed="rId64"/>
              <a:srcRect/>
              <a:stretch>
                <a:fillRect/>
              </a:stretch>
            </p:blipFill>
            <p:spPr>
              <a:xfrm>
                <a:off x="748" y="2659"/>
                <a:ext cx="188" cy="293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39" name="" descr=""/>
              <p:cNvPicPr>
                <a:picLocks noChangeAspect="1" noChangeArrowheads="1"/>
              </p:cNvPicPr>
              <p:nvPr/>
            </p:nvPicPr>
            <p:blipFill>
              <a:blip r:embed="rId65"/>
              <a:srcRect/>
              <a:stretch>
                <a:fillRect/>
              </a:stretch>
            </p:blipFill>
            <p:spPr>
              <a:xfrm>
                <a:off x="1600" y="2659"/>
                <a:ext cx="338" cy="296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40" name="" descr=""/>
              <p:cNvPicPr>
                <a:picLocks noChangeAspect="1" noChangeArrowheads="1"/>
              </p:cNvPicPr>
              <p:nvPr/>
            </p:nvPicPr>
            <p:blipFill>
              <a:blip r:embed="rId66"/>
              <a:srcRect/>
              <a:stretch>
                <a:fillRect/>
              </a:stretch>
            </p:blipFill>
            <p:spPr>
              <a:xfrm>
                <a:off x="431" y="2659"/>
                <a:ext cx="169" cy="237"/>
              </a:xfrm>
              <a:prstGeom prst="rect">
                <a:avLst/>
              </a:prstGeom>
              <a:noFill/>
              <a:ln/>
            </p:spPr>
          </p:pic>
        </p:grpSp>
      </p:grpSp>
      <p:sp>
        <p:nvSpPr>
          <p:cNvPr id="1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"/>
          <p:cNvGrpSpPr/>
          <p:nvPr/>
        </p:nvGrpSpPr>
        <p:grpSpPr>
          <a:xfrm>
            <a:off x="4643437" y="1412875"/>
            <a:ext cx="4824412" cy="4897437"/>
            <a:chOff x="2971" y="73"/>
            <a:chExt cx="3039" cy="3085"/>
          </a:xfrm>
        </p:grpSpPr>
        <p:sp>
          <p:nvSpPr>
            <p:cNvPr id="3" name=""/>
            <p:cNvSpPr/>
            <p:nvPr/>
          </p:nvSpPr>
          <p:spPr>
            <a:xfrm>
              <a:off x="2925" y="890"/>
              <a:ext cx="3039" cy="308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grpSp>
          <p:nvGrpSpPr>
            <p:cNvPr id="4" name=""/>
            <p:cNvGrpSpPr/>
            <p:nvPr/>
          </p:nvGrpSpPr>
          <p:grpSpPr>
            <a:xfrm>
              <a:off x="2971" y="73"/>
              <a:ext cx="2767" cy="3085"/>
              <a:chOff x="2336" y="0"/>
              <a:chExt cx="2767" cy="3077"/>
            </a:xfrm>
          </p:grpSpPr>
          <p:sp>
            <p:nvSpPr>
              <p:cNvPr id="5" name=""/>
              <p:cNvSpPr/>
              <p:nvPr/>
            </p:nvSpPr>
            <p:spPr>
              <a:xfrm>
                <a:off x="2971" y="73"/>
                <a:ext cx="2767" cy="3085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6" name=""/>
              <p:cNvGrpSpPr/>
              <p:nvPr/>
            </p:nvGrpSpPr>
            <p:grpSpPr>
              <a:xfrm>
                <a:off x="2336" y="-8"/>
                <a:ext cx="2767" cy="3085"/>
                <a:chOff x="2336" y="0"/>
                <a:chExt cx="2767" cy="3077"/>
              </a:xfrm>
            </p:grpSpPr>
            <p:sp>
              <p:nvSpPr>
                <p:cNvPr id="7" name=""/>
                <p:cNvSpPr/>
                <p:nvPr/>
              </p:nvSpPr>
              <p:spPr>
                <a:xfrm>
                  <a:off x="2336" y="-8"/>
                  <a:ext cx="2767" cy="3085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grpSp>
              <p:nvGrpSpPr>
                <p:cNvPr id="8" name=""/>
                <p:cNvGrpSpPr/>
                <p:nvPr/>
              </p:nvGrpSpPr>
              <p:grpSpPr>
                <a:xfrm>
                  <a:off x="2336" y="283"/>
                  <a:ext cx="2767" cy="2794"/>
                  <a:chOff x="2336" y="283"/>
                  <a:chExt cx="2767" cy="2794"/>
                </a:xfrm>
              </p:grpSpPr>
              <p:sp>
                <p:nvSpPr>
                  <p:cNvPr id="9" name=""/>
                  <p:cNvSpPr/>
                  <p:nvPr/>
                </p:nvSpPr>
                <p:spPr>
                  <a:xfrm>
                    <a:off x="2336" y="283"/>
                    <a:ext cx="2767" cy="2794"/>
                  </a:xfrm>
                  <a:prstGeom prst="rect">
                    <a:avLst/>
                  </a:prstGeom>
                  <a:ln/>
                </p:spPr>
                <p:txBody>
                  <a:bodyPr/>
                  <a:lstStyle/>
                  <a:p>
                    <a:pPr algn="ctr" fontAlgn="auto"/>
                    <a:endParaRPr/>
                  </a:p>
                </p:txBody>
              </p:sp>
              <p:grpSp>
                <p:nvGrpSpPr>
                  <p:cNvPr id="10" name=""/>
                  <p:cNvGrpSpPr/>
                  <p:nvPr/>
                </p:nvGrpSpPr>
                <p:grpSpPr>
                  <a:xfrm>
                    <a:off x="2336" y="283"/>
                    <a:ext cx="2767" cy="2794"/>
                    <a:chOff x="2336" y="283"/>
                    <a:chExt cx="2767" cy="2794"/>
                  </a:xfrm>
                </p:grpSpPr>
                <p:sp>
                  <p:nvSpPr>
                    <p:cNvPr id="11" name=""/>
                    <p:cNvSpPr/>
                    <p:nvPr/>
                  </p:nvSpPr>
                  <p:spPr>
                    <a:xfrm>
                      <a:off x="2336" y="283"/>
                      <a:ext cx="2767" cy="2794"/>
                    </a:xfrm>
                    <a:prstGeom prst="rect">
                      <a:avLst/>
                    </a:prstGeom>
                    <a:ln/>
                  </p:spPr>
                  <p:txBody>
                    <a:bodyPr/>
                    <a:lstStyle/>
                    <a:p>
                      <a:pPr algn="ctr" fontAlgn="auto"/>
                      <a:endParaRPr/>
                    </a:p>
                  </p:txBody>
                </p:sp>
                <p:grpSp>
                  <p:nvGrpSpPr>
                    <p:cNvPr id="12" name=""/>
                    <p:cNvGrpSpPr/>
                    <p:nvPr/>
                  </p:nvGrpSpPr>
                  <p:grpSpPr>
                    <a:xfrm>
                      <a:off x="2517" y="618"/>
                      <a:ext cx="2285" cy="2275"/>
                      <a:chOff x="1456" y="600"/>
                      <a:chExt cx="2285" cy="2275"/>
                    </a:xfrm>
                  </p:grpSpPr>
                  <p:sp>
                    <p:nvSpPr>
                      <p:cNvPr id="13" name=""/>
                      <p:cNvSpPr/>
                      <p:nvPr/>
                    </p:nvSpPr>
                    <p:spPr>
                      <a:xfrm>
                        <a:off x="2517" y="618"/>
                        <a:ext cx="2285" cy="2275"/>
                      </a:xfrm>
                      <a:prstGeom prst="rect">
                        <a:avLst/>
                      </a:prstGeom>
                      <a:ln/>
                    </p:spPr>
                    <p:txBody>
                      <a:bodyPr/>
                      <a:lstStyle/>
                      <a:p>
                        <a:pPr algn="ctr" fontAlgn="auto"/>
                        <a:endParaRPr/>
                      </a:p>
                    </p:txBody>
                  </p:sp>
                  <p:grpSp>
                    <p:nvGrpSpPr>
                      <p:cNvPr id="14" name=""/>
                      <p:cNvGrpSpPr/>
                      <p:nvPr/>
                    </p:nvGrpSpPr>
                    <p:grpSpPr>
                      <a:xfrm>
                        <a:off x="1474" y="608"/>
                        <a:ext cx="2267" cy="2267"/>
                        <a:chOff x="1474" y="608"/>
                        <a:chExt cx="2176" cy="5109"/>
                      </a:xfrm>
                    </p:grpSpPr>
                    <p:sp>
                      <p:nvSpPr>
                        <p:cNvPr id="15" name=""/>
                        <p:cNvSpPr/>
                        <p:nvPr/>
                      </p:nvSpPr>
                      <p:spPr>
                        <a:xfrm>
                          <a:off x="1474" y="608"/>
                          <a:ext cx="2267" cy="2267"/>
                        </a:xfrm>
                        <a:prstGeom prst="rect">
                          <a:avLst/>
                        </a:prstGeom>
                        <a:ln/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16" name=""/>
                        <p:cNvSpPr/>
                        <p:nvPr/>
                      </p:nvSpPr>
                      <p:spPr>
                        <a:xfrm>
                          <a:off x="1474" y="608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17" name=""/>
                        <p:cNvSpPr/>
                        <p:nvPr/>
                      </p:nvSpPr>
                      <p:spPr>
                        <a:xfrm>
                          <a:off x="1610" y="608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18" name=""/>
                        <p:cNvSpPr/>
                        <p:nvPr/>
                      </p:nvSpPr>
                      <p:spPr>
                        <a:xfrm>
                          <a:off x="1746" y="608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19" name=""/>
                        <p:cNvSpPr/>
                        <p:nvPr/>
                      </p:nvSpPr>
                      <p:spPr>
                        <a:xfrm>
                          <a:off x="1882" y="608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20" name=""/>
                        <p:cNvSpPr/>
                        <p:nvPr/>
                      </p:nvSpPr>
                      <p:spPr>
                        <a:xfrm>
                          <a:off x="2018" y="608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21" name=""/>
                        <p:cNvSpPr/>
                        <p:nvPr/>
                      </p:nvSpPr>
                      <p:spPr>
                        <a:xfrm>
                          <a:off x="2154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22" name=""/>
                        <p:cNvSpPr/>
                        <p:nvPr/>
                      </p:nvSpPr>
                      <p:spPr>
                        <a:xfrm>
                          <a:off x="2290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23" name=""/>
                        <p:cNvSpPr/>
                        <p:nvPr/>
                      </p:nvSpPr>
                      <p:spPr>
                        <a:xfrm>
                          <a:off x="2426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24" name=""/>
                        <p:cNvSpPr/>
                        <p:nvPr/>
                      </p:nvSpPr>
                      <p:spPr>
                        <a:xfrm>
                          <a:off x="2562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25" name=""/>
                        <p:cNvSpPr/>
                        <p:nvPr/>
                      </p:nvSpPr>
                      <p:spPr>
                        <a:xfrm>
                          <a:off x="2698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26" name=""/>
                        <p:cNvSpPr/>
                        <p:nvPr/>
                      </p:nvSpPr>
                      <p:spPr>
                        <a:xfrm>
                          <a:off x="2834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27" name=""/>
                        <p:cNvSpPr/>
                        <p:nvPr/>
                      </p:nvSpPr>
                      <p:spPr>
                        <a:xfrm>
                          <a:off x="2970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28" name=""/>
                        <p:cNvSpPr/>
                        <p:nvPr/>
                      </p:nvSpPr>
                      <p:spPr>
                        <a:xfrm>
                          <a:off x="3106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29" name=""/>
                        <p:cNvSpPr/>
                        <p:nvPr/>
                      </p:nvSpPr>
                      <p:spPr>
                        <a:xfrm>
                          <a:off x="3242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30" name=""/>
                        <p:cNvSpPr/>
                        <p:nvPr/>
                      </p:nvSpPr>
                      <p:spPr>
                        <a:xfrm>
                          <a:off x="3378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31" name=""/>
                        <p:cNvSpPr/>
                        <p:nvPr/>
                      </p:nvSpPr>
                      <p:spPr>
                        <a:xfrm>
                          <a:off x="3514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32" name=""/>
                        <p:cNvSpPr/>
                        <p:nvPr/>
                      </p:nvSpPr>
                      <p:spPr>
                        <a:xfrm>
                          <a:off x="3650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</p:grpSp>
                  <p:grpSp>
                    <p:nvGrpSpPr>
                      <p:cNvPr id="33" name=""/>
                      <p:cNvGrpSpPr/>
                      <p:nvPr/>
                    </p:nvGrpSpPr>
                    <p:grpSpPr>
                      <a:xfrm>
                        <a:off x="1456" y="600"/>
                        <a:ext cx="2267" cy="2267"/>
                        <a:chOff x="1474" y="608"/>
                        <a:chExt cx="2176" cy="5109"/>
                      </a:xfrm>
                    </p:grpSpPr>
                    <p:sp>
                      <p:nvSpPr>
                        <p:cNvPr id="34" name=""/>
                        <p:cNvSpPr/>
                        <p:nvPr/>
                      </p:nvSpPr>
                      <p:spPr>
                        <a:xfrm rot="5400000">
                          <a:off x="1456" y="600"/>
                          <a:ext cx="2267" cy="2267"/>
                        </a:xfrm>
                        <a:prstGeom prst="rect">
                          <a:avLst/>
                        </a:prstGeom>
                        <a:ln/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35" name=""/>
                        <p:cNvSpPr/>
                        <p:nvPr/>
                      </p:nvSpPr>
                      <p:spPr>
                        <a:xfrm>
                          <a:off x="1474" y="608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36" name=""/>
                        <p:cNvSpPr/>
                        <p:nvPr/>
                      </p:nvSpPr>
                      <p:spPr>
                        <a:xfrm>
                          <a:off x="1610" y="608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37" name=""/>
                        <p:cNvSpPr/>
                        <p:nvPr/>
                      </p:nvSpPr>
                      <p:spPr>
                        <a:xfrm>
                          <a:off x="1746" y="608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38" name=""/>
                        <p:cNvSpPr/>
                        <p:nvPr/>
                      </p:nvSpPr>
                      <p:spPr>
                        <a:xfrm>
                          <a:off x="1882" y="608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39" name=""/>
                        <p:cNvSpPr/>
                        <p:nvPr/>
                      </p:nvSpPr>
                      <p:spPr>
                        <a:xfrm>
                          <a:off x="2018" y="608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40" name=""/>
                        <p:cNvSpPr/>
                        <p:nvPr/>
                      </p:nvSpPr>
                      <p:spPr>
                        <a:xfrm>
                          <a:off x="2154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41" name=""/>
                        <p:cNvSpPr/>
                        <p:nvPr/>
                      </p:nvSpPr>
                      <p:spPr>
                        <a:xfrm>
                          <a:off x="2290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42" name=""/>
                        <p:cNvSpPr/>
                        <p:nvPr/>
                      </p:nvSpPr>
                      <p:spPr>
                        <a:xfrm>
                          <a:off x="2426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43" name=""/>
                        <p:cNvSpPr/>
                        <p:nvPr/>
                      </p:nvSpPr>
                      <p:spPr>
                        <a:xfrm>
                          <a:off x="2562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44" name=""/>
                        <p:cNvSpPr/>
                        <p:nvPr/>
                      </p:nvSpPr>
                      <p:spPr>
                        <a:xfrm>
                          <a:off x="2698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45" name=""/>
                        <p:cNvSpPr/>
                        <p:nvPr/>
                      </p:nvSpPr>
                      <p:spPr>
                        <a:xfrm>
                          <a:off x="2834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46" name=""/>
                        <p:cNvSpPr/>
                        <p:nvPr/>
                      </p:nvSpPr>
                      <p:spPr>
                        <a:xfrm>
                          <a:off x="2970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47" name=""/>
                        <p:cNvSpPr/>
                        <p:nvPr/>
                      </p:nvSpPr>
                      <p:spPr>
                        <a:xfrm>
                          <a:off x="3106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48" name=""/>
                        <p:cNvSpPr/>
                        <p:nvPr/>
                      </p:nvSpPr>
                      <p:spPr>
                        <a:xfrm>
                          <a:off x="3242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49" name=""/>
                        <p:cNvSpPr/>
                        <p:nvPr/>
                      </p:nvSpPr>
                      <p:spPr>
                        <a:xfrm>
                          <a:off x="3378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50" name=""/>
                        <p:cNvSpPr/>
                        <p:nvPr/>
                      </p:nvSpPr>
                      <p:spPr>
                        <a:xfrm>
                          <a:off x="3514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  <p:sp>
                      <p:nvSpPr>
                        <p:cNvPr id="51" name=""/>
                        <p:cNvSpPr/>
                        <p:nvPr/>
                      </p:nvSpPr>
                      <p:spPr>
                        <a:xfrm>
                          <a:off x="3650" y="609"/>
                          <a:ext cx="0" cy="5108"/>
                        </a:xfrm>
                        <a:prstGeom prst="line">
                          <a:avLst/>
                        </a:prstGeom>
                        <a:ln>
                          <a:solidFill>
                            <a:srgbClr val="000000"/>
                          </a:solidFill>
                          <a:prstDash val="dash"/>
                        </a:ln>
                      </p:spPr>
                      <p:txBody>
                        <a:bodyPr/>
                        <a:lstStyle/>
                        <a:p>
                          <a:pPr algn="ctr" fontAlgn="auto"/>
                          <a:endParaRPr/>
                        </a:p>
                      </p:txBody>
                    </p:sp>
                  </p:grpSp>
                </p:grpSp>
                <p:sp>
                  <p:nvSpPr>
                    <p:cNvPr id="52" name=""/>
                    <p:cNvSpPr/>
                    <p:nvPr/>
                  </p:nvSpPr>
                  <p:spPr>
                    <a:xfrm>
                      <a:off x="2336" y="2741"/>
                      <a:ext cx="2767" cy="0"/>
                    </a:xfrm>
                    <a:prstGeom prst="line">
                      <a:avLst/>
                    </a:prstGeom>
                    <a:ln w="19050">
                      <a:solidFill>
                        <a:srgbClr val="000000"/>
                      </a:solidFill>
                      <a:tailEnd type="triangle" w="med" len="med"/>
                    </a:ln>
                  </p:spPr>
                  <p:txBody>
                    <a:bodyPr/>
                    <a:lstStyle/>
                    <a:p>
                      <a:pPr algn="ctr" fontAlgn="auto"/>
                      <a:endParaRPr/>
                    </a:p>
                  </p:txBody>
                </p:sp>
                <p:sp>
                  <p:nvSpPr>
                    <p:cNvPr id="53" name=""/>
                    <p:cNvSpPr/>
                    <p:nvPr/>
                  </p:nvSpPr>
                  <p:spPr>
                    <a:xfrm flipH="1" flipV="1">
                      <a:off x="3951" y="283"/>
                      <a:ext cx="0" cy="2794"/>
                    </a:xfrm>
                    <a:prstGeom prst="line">
                      <a:avLst/>
                    </a:prstGeom>
                    <a:ln w="19050">
                      <a:solidFill>
                        <a:srgbClr val="000000"/>
                      </a:solidFill>
                      <a:tailEnd type="triangle" w="med" len="med"/>
                    </a:ln>
                  </p:spPr>
                  <p:txBody>
                    <a:bodyPr/>
                    <a:lstStyle/>
                    <a:p>
                      <a:pPr algn="ctr" fontAlgn="auto"/>
                      <a:endParaRPr/>
                    </a:p>
                  </p:txBody>
                </p:sp>
              </p:grpSp>
              <p:sp>
                <p:nvSpPr>
                  <p:cNvPr id="54" name=""/>
                  <p:cNvSpPr/>
                  <p:nvPr/>
                </p:nvSpPr>
                <p:spPr>
                  <a:xfrm>
                    <a:off x="3651" y="2024"/>
                    <a:ext cx="34" cy="3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rgbClr val="000000"/>
                    </a:solidFill>
                  </a:ln>
                </p:spPr>
                <p:txBody>
                  <a:bodyPr wrap="none" anchor="ctr"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55" name=""/>
                  <p:cNvSpPr/>
                  <p:nvPr/>
                </p:nvSpPr>
                <p:spPr>
                  <a:xfrm>
                    <a:off x="3935" y="881"/>
                    <a:ext cx="34" cy="3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rgbClr val="000000"/>
                    </a:solidFill>
                  </a:ln>
                </p:spPr>
                <p:txBody>
                  <a:bodyPr wrap="none" anchor="ctr"/>
                  <a:lstStyle/>
                  <a:p>
                    <a:pPr algn="ctr" fontAlgn="auto"/>
                    <a:endParaRPr/>
                  </a:p>
                </p:txBody>
              </p:sp>
              <p:sp>
                <p:nvSpPr>
                  <p:cNvPr id="56" name=""/>
                  <p:cNvSpPr/>
                  <p:nvPr/>
                </p:nvSpPr>
                <p:spPr>
                  <a:xfrm>
                    <a:off x="3361" y="881"/>
                    <a:ext cx="34" cy="34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solidFill>
                      <a:srgbClr val="000000"/>
                    </a:solidFill>
                  </a:ln>
                </p:spPr>
                <p:txBody>
                  <a:bodyPr wrap="none" anchor="ctr"/>
                  <a:lstStyle/>
                  <a:p>
                    <a:pPr algn="ctr" fontAlgn="auto"/>
                    <a:endParaRPr/>
                  </a:p>
                </p:txBody>
              </p:sp>
            </p:grpSp>
            <p:sp>
              <p:nvSpPr>
                <p:cNvPr id="57" name=""/>
                <p:cNvSpPr/>
                <p:nvPr/>
              </p:nvSpPr>
              <p:spPr>
                <a:xfrm>
                  <a:off x="3270" y="-8"/>
                  <a:ext cx="816" cy="2041"/>
                </a:xfrm>
                <a:custGeom>
                  <a:cxnLst>
                    <a:cxn ang="0">
                      <a:pos x="0" y="0"/>
                    </a:cxn>
                    <a:cxn ang="0">
                      <a:pos x="132" y="1020"/>
                    </a:cxn>
                    <a:cxn ang="0">
                      <a:pos x="264" y="2041"/>
                    </a:cxn>
                    <a:cxn ang="0">
                      <a:pos x="408" y="2041"/>
                    </a:cxn>
                    <a:cxn ang="0">
                      <a:pos x="552" y="2041"/>
                    </a:cxn>
                    <a:cxn ang="0">
                      <a:pos x="707" y="1020"/>
                    </a:cxn>
                    <a:cxn ang="0">
                      <a:pos x="862" y="0"/>
                    </a:cxn>
                  </a:cxnLst>
                  <a:rect l="0" t="0" r="r" b="b"/>
                  <a:pathLst>
                    <a:path w="862" h="2041">
                      <a:moveTo>
                        <a:pt x="0" y="0"/>
                      </a:moveTo>
                      <a:cubicBezTo>
                        <a:pt x="132" y="1020"/>
                        <a:pt x="264" y="2041"/>
                        <a:pt x="408" y="2041"/>
                      </a:cubicBezTo>
                      <a:cubicBezTo>
                        <a:pt x="552" y="2041"/>
                        <a:pt x="707" y="1020"/>
                        <a:pt x="862" y="0"/>
                      </a:cubicBezTo>
                    </a:path>
                  </a:pathLst>
                </a:custGeom>
                <a:ln w="38100">
                  <a:solidFill>
                    <a:srgbClr val="000000"/>
                  </a:solidFill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</p:grpSp>
          <p:sp>
            <p:nvSpPr>
              <p:cNvPr id="58" name=""/>
              <p:cNvSpPr/>
              <p:nvPr/>
            </p:nvSpPr>
            <p:spPr>
              <a:xfrm>
                <a:off x="3532" y="2701"/>
                <a:ext cx="617" cy="212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1600" b="1"/>
                  <a:t>-2</a:t>
                </a:r>
                <a:endParaRPr/>
              </a:p>
            </p:txBody>
          </p:sp>
          <p:sp>
            <p:nvSpPr>
              <p:cNvPr id="59" name=""/>
              <p:cNvSpPr/>
              <p:nvPr/>
            </p:nvSpPr>
            <p:spPr>
              <a:xfrm>
                <a:off x="3923" y="2569"/>
                <a:ext cx="499" cy="212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1600" b="1"/>
                  <a:t>0</a:t>
                </a:r>
                <a:endParaRPr/>
              </a:p>
            </p:txBody>
          </p:sp>
          <p:sp>
            <p:nvSpPr>
              <p:cNvPr id="60" name=""/>
              <p:cNvSpPr/>
              <p:nvPr/>
            </p:nvSpPr>
            <p:spPr>
              <a:xfrm>
                <a:off x="3923" y="2350"/>
                <a:ext cx="726" cy="212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1600" b="1"/>
                  <a:t>2</a:t>
                </a:r>
                <a:endParaRPr/>
              </a:p>
            </p:txBody>
          </p:sp>
          <p:sp>
            <p:nvSpPr>
              <p:cNvPr id="61" name=""/>
              <p:cNvSpPr/>
              <p:nvPr/>
            </p:nvSpPr>
            <p:spPr>
              <a:xfrm>
                <a:off x="3923" y="2070"/>
                <a:ext cx="726" cy="212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1600" b="1"/>
                  <a:t>4</a:t>
                </a:r>
                <a:endParaRPr/>
              </a:p>
            </p:txBody>
          </p:sp>
          <p:sp>
            <p:nvSpPr>
              <p:cNvPr id="62" name=""/>
              <p:cNvSpPr/>
              <p:nvPr/>
            </p:nvSpPr>
            <p:spPr>
              <a:xfrm>
                <a:off x="3923" y="1779"/>
                <a:ext cx="726" cy="212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1600" b="1"/>
                  <a:t>6</a:t>
                </a:r>
                <a:endParaRPr/>
              </a:p>
            </p:txBody>
          </p:sp>
          <p:sp>
            <p:nvSpPr>
              <p:cNvPr id="63" name=""/>
              <p:cNvSpPr/>
              <p:nvPr/>
            </p:nvSpPr>
            <p:spPr>
              <a:xfrm>
                <a:off x="4141" y="2695"/>
                <a:ext cx="726" cy="212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1600" b="1"/>
                  <a:t>2</a:t>
                </a:r>
                <a:endParaRPr/>
              </a:p>
            </p:txBody>
          </p:sp>
          <p:sp>
            <p:nvSpPr>
              <p:cNvPr id="64" name=""/>
              <p:cNvSpPr/>
              <p:nvPr/>
            </p:nvSpPr>
            <p:spPr>
              <a:xfrm>
                <a:off x="3251" y="2701"/>
                <a:ext cx="472" cy="212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>
                  <a:spcBef>
                    <a:spcPct val="50000"/>
                  </a:spcBef>
                </a:pPr>
                <a:r>
                  <a:rPr lang="en-US" sz="1600" b="1"/>
                  <a:t>-4</a:t>
                </a:r>
                <a:endParaRPr/>
              </a:p>
            </p:txBody>
          </p:sp>
        </p:grpSp>
        <p:sp>
          <p:nvSpPr>
            <p:cNvPr id="65" name=""/>
            <p:cNvSpPr/>
            <p:nvPr/>
          </p:nvSpPr>
          <p:spPr>
            <a:xfrm>
              <a:off x="5511" y="2568"/>
              <a:ext cx="499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 i="1">
                  <a:latin typeface="Times New Roman"/>
                </a:rPr>
                <a:t>x</a:t>
              </a:r>
              <a:endParaRPr/>
            </a:p>
          </p:txBody>
        </p:sp>
        <p:sp>
          <p:nvSpPr>
            <p:cNvPr id="66" name=""/>
            <p:cNvSpPr/>
            <p:nvPr/>
          </p:nvSpPr>
          <p:spPr>
            <a:xfrm>
              <a:off x="4404" y="237"/>
              <a:ext cx="499" cy="288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400" b="1" i="1">
                  <a:latin typeface="Times New Roman"/>
                </a:rPr>
                <a:t>y</a:t>
              </a:r>
              <a:endParaRPr/>
            </a:p>
          </p:txBody>
        </p:sp>
      </p:grpSp>
      <p:sp>
        <p:nvSpPr>
          <p:cNvPr id="67" name=""/>
          <p:cNvSpPr/>
          <p:nvPr/>
        </p:nvSpPr>
        <p:spPr>
          <a:xfrm>
            <a:off x="0" y="3213100"/>
            <a:ext cx="5003800" cy="15541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⑴若－3≤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/>
              <a:t>≤3，该函数的最大值、最小值分别为</a:t>
            </a:r>
            <a:r>
              <a:rPr lang="en-US" sz="3200" b="1"/>
              <a:t>（       ）、（      ）。</a:t>
            </a:r>
            <a:r>
              <a:rPr lang="en-US" sz="3200" u="sng"/>
              <a:t>                                             </a:t>
            </a:r>
            <a:endParaRPr/>
          </a:p>
        </p:txBody>
      </p:sp>
      <p:sp>
        <p:nvSpPr>
          <p:cNvPr id="68" name=""/>
          <p:cNvSpPr/>
          <p:nvPr/>
        </p:nvSpPr>
        <p:spPr>
          <a:xfrm>
            <a:off x="0" y="4797425"/>
            <a:ext cx="4897437" cy="15541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⑵又若0≤</a:t>
            </a:r>
            <a:r>
              <a:rPr lang="en-US" sz="3200" b="1" i="1">
                <a:latin typeface="Times New Roman"/>
              </a:rPr>
              <a:t>x</a:t>
            </a:r>
            <a:r>
              <a:rPr lang="en-US" sz="3200" b="1"/>
              <a:t>≤3，该函数的最大值、最小值分别为（        ）、（      ）。</a:t>
            </a:r>
            <a:endParaRPr/>
          </a:p>
        </p:txBody>
      </p:sp>
      <p:sp>
        <p:nvSpPr>
          <p:cNvPr id="69" name=""/>
          <p:cNvSpPr/>
          <p:nvPr/>
        </p:nvSpPr>
        <p:spPr>
          <a:xfrm>
            <a:off x="34925" y="6308725"/>
            <a:ext cx="6511925" cy="519112"/>
          </a:xfrm>
          <a:prstGeom prst="rect">
            <a:avLst/>
          </a:prstGeom>
          <a:gradFill rotWithShape="1">
            <a:gsLst>
              <a:gs pos="0">
                <a:srgbClr val="bbe0e3"/>
              </a:gs>
              <a:gs pos="100000">
                <a:srgbClr val="ffffff"/>
              </a:gs>
            </a:gsLst>
            <a:lin ang="5400000" scaled="1"/>
          </a:gradFill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latin typeface="方正舒体"/>
              </a:rPr>
              <a:t>求函数的最值问题，应注意什么?</a:t>
            </a:r>
            <a:endParaRPr/>
          </a:p>
        </p:txBody>
      </p:sp>
      <p:sp>
        <p:nvSpPr>
          <p:cNvPr id="70" name=""/>
          <p:cNvSpPr/>
          <p:nvPr/>
        </p:nvSpPr>
        <p:spPr>
          <a:xfrm>
            <a:off x="684212" y="4365625"/>
            <a:ext cx="3168650" cy="3968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Arial Black"/>
              </a:rPr>
              <a:t>55                    5</a:t>
            </a:r>
            <a:endParaRPr/>
          </a:p>
        </p:txBody>
      </p:sp>
      <p:sp>
        <p:nvSpPr>
          <p:cNvPr id="71" name=""/>
          <p:cNvSpPr/>
          <p:nvPr/>
        </p:nvSpPr>
        <p:spPr>
          <a:xfrm>
            <a:off x="684212" y="5911850"/>
            <a:ext cx="3168650" cy="3968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000">
                <a:solidFill>
                  <a:srgbClr val="FF0000"/>
                </a:solidFill>
                <a:latin typeface="Arial Black"/>
              </a:rPr>
              <a:t>55                    13</a:t>
            </a:r>
            <a:endParaRPr/>
          </a:p>
        </p:txBody>
      </p:sp>
      <p:sp>
        <p:nvSpPr>
          <p:cNvPr id="72" name=""/>
          <p:cNvSpPr/>
          <p:nvPr/>
        </p:nvSpPr>
        <p:spPr>
          <a:xfrm>
            <a:off x="0" y="1484312"/>
            <a:ext cx="5905500" cy="17986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2、图中所示的二次函数图像的解析式为：</a:t>
            </a:r>
            <a:r>
              <a:rPr lang="en-US" sz="3200"/>
              <a:t>                                                    </a:t>
            </a:r>
            <a:r>
              <a:rPr lang="en-US" sz="3200" u="sng"/>
              <a:t>       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u="sng"/>
              <a:t>                         </a:t>
            </a:r>
            <a:endParaRPr/>
          </a:p>
        </p:txBody>
      </p:sp>
      <p:pic>
        <p:nvPicPr>
          <p:cNvPr id="1" name="" descr="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>
          <a:xfrm>
            <a:off x="277812" y="2565400"/>
            <a:ext cx="3430587" cy="592137"/>
          </a:xfrm>
          <a:prstGeom prst="rect">
            <a:avLst/>
          </a:prstGeom>
          <a:noFill/>
          <a:ln/>
        </p:spPr>
      </p:pic>
      <p:sp>
        <p:nvSpPr>
          <p:cNvPr id="73" name=""/>
          <p:cNvSpPr/>
          <p:nvPr/>
        </p:nvSpPr>
        <p:spPr>
          <a:xfrm>
            <a:off x="0" y="0"/>
            <a:ext cx="7416800" cy="131127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333399"/>
                </a:solidFill>
                <a:latin typeface="楷体_GB2312"/>
              </a:rPr>
              <a:t>1、求下列二次函数的最大值或最小值：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/>
              <a:t>⑴ y=－x</a:t>
            </a:r>
            <a:r>
              <a:rPr lang="en-US" sz="3200"/>
              <a:t>2</a:t>
            </a:r>
            <a:r>
              <a:rPr lang="en-US" sz="3200"/>
              <a:t>＋2x－3;          ⑵ y=x</a:t>
            </a:r>
            <a:r>
              <a:rPr lang="en-US" sz="3200"/>
              <a:t>2</a:t>
            </a:r>
            <a:r>
              <a:rPr lang="en-US" sz="3200"/>
              <a:t>＋4x</a:t>
            </a:r>
            <a:endParaRPr/>
          </a:p>
        </p:txBody>
      </p:sp>
      <p:sp>
        <p:nvSpPr>
          <p:cNvPr id="7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4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539750" y="836612"/>
            <a:ext cx="6985000" cy="366712"/>
          </a:xfrm>
          <a:prstGeom prst="rect">
            <a:avLst/>
          </a:prstGeom>
          <a:ln/>
        </p:spPr>
        <p:txBody>
          <a:bodyPr/>
          <a:lstStyle/>
          <a:p>
            <a:endParaRPr/>
          </a:p>
        </p:txBody>
      </p:sp>
      <p:sp>
        <p:nvSpPr>
          <p:cNvPr id="3" name=""/>
          <p:cNvSpPr/>
          <p:nvPr/>
        </p:nvSpPr>
        <p:spPr>
          <a:xfrm>
            <a:off x="250825" y="692150"/>
            <a:ext cx="4787900" cy="2282825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/>
              <a:t> 某商品现在的售价为每件60元，每星期可卖出300件，市场调查反映：每涨价1元，每星期少卖出10件；每降价1元，每星期可多卖出18件，已知商品的进价为每件40元，如何定价才能使利润最大？</a:t>
            </a:r>
            <a:endParaRPr/>
          </a:p>
        </p:txBody>
      </p:sp>
      <p:pic>
        <p:nvPicPr>
          <p:cNvPr id="2" name="" descr="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>
          <a:xfrm>
            <a:off x="5080000" y="0"/>
            <a:ext cx="4064000" cy="3048000"/>
          </a:xfrm>
          <a:prstGeom prst="rect">
            <a:avLst/>
          </a:prstGeom>
          <a:noFill/>
        </p:spPr>
      </p:pic>
      <p:sp>
        <p:nvSpPr>
          <p:cNvPr id="4" name=""/>
          <p:cNvSpPr/>
          <p:nvPr/>
        </p:nvSpPr>
        <p:spPr>
          <a:xfrm>
            <a:off x="1547812" y="0"/>
            <a:ext cx="1866900" cy="647700"/>
          </a:xfrm>
          <a:solidFill>
            <a:srgbClr val="000000"/>
          </a:solidFill>
          <a:ln>
            <a:solidFill>
              <a:srgbClr val="000000"/>
            </a:solidFill>
          </a:ln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华文行楷"/>
              </a:rPr>
              <a:t>来到商场</a:t>
            </a:r>
            <a:endParaRPr/>
          </a:p>
        </p:txBody>
      </p:sp>
      <p:pic>
        <p:nvPicPr>
          <p:cNvPr id="3" name="" descr="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>
          <a:xfrm>
            <a:off x="0" y="0"/>
            <a:ext cx="1371600" cy="685800"/>
          </a:xfrm>
          <a:prstGeom prst="rect">
            <a:avLst/>
          </a:prstGeom>
          <a:noFill/>
        </p:spPr>
      </p:pic>
      <p:sp>
        <p:nvSpPr>
          <p:cNvPr id="5" name=""/>
          <p:cNvSpPr/>
          <p:nvPr/>
        </p:nvSpPr>
        <p:spPr>
          <a:xfrm>
            <a:off x="468312" y="3141662"/>
            <a:ext cx="4824412" cy="457200"/>
          </a:xfrm>
          <a:prstGeom prst="rect">
            <a:avLst/>
          </a:prstGeom>
          <a:ln w="254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FF0000"/>
                </a:solidFill>
              </a:rPr>
              <a:t>请大家带着以下几个问题读题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468312" y="3644900"/>
            <a:ext cx="7704137" cy="2530475"/>
          </a:xfrm>
          <a:prstGeom prst="rect">
            <a:avLst/>
          </a:prstGeom>
          <a:ln w="254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/>
              <a:t>（1）题目中有几种调整价格的方法？</a:t>
            </a:r>
            <a:r>
              <a:rPr lang="en-US" sz="2800" b="1"/>
              <a:t> </a:t>
            </a:r>
            <a:endParaRPr/>
          </a:p>
          <a:p>
            <a:pPr>
              <a:spcBef>
                <a:spcPct val="50000"/>
              </a:spcBef>
            </a:pPr>
            <a:r>
              <a:rPr lang="en-US" sz="3200" b="1"/>
              <a:t>（2）题目涉及到哪些变量？哪一个量是自变量？哪些量随之发生了变化？</a:t>
            </a:r>
            <a:endParaRPr/>
          </a:p>
          <a:p>
            <a:pPr>
              <a:spcBef>
                <a:spcPct val="50000"/>
              </a:spcBef>
            </a:pPr>
            <a:endParaRPr lang="en-US" sz="3200" b="1"/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50825" y="692150"/>
            <a:ext cx="5689600" cy="19177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/>
              <a:t> 某商品现在的售价为每件60元，每星期可卖出300件，市场调查反映：每涨价1元，每星期少卖出10件；每降价1元，每星期可多卖出18件，已知商品的进价为每件40元，如何定价才能使利润最大？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1547812" y="0"/>
            <a:ext cx="1866900" cy="647700"/>
          </a:xfrm>
          <a:solidFill>
            <a:srgbClr val="000000"/>
          </a:solidFill>
          <a:ln>
            <a:solidFill>
              <a:srgbClr val="000000"/>
            </a:solidFill>
          </a:ln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fontAlgn="auto"/>
            <a:r>
              <a:rPr sz="3600" kern="10">
                <a:ln>
                  <a:solidFill>
                    <a:srgbClr val="000000"/>
                  </a:solidFill>
                </a:ln>
                <a:solidFill>
                  <a:srgbClr val="000000"/>
                </a:solidFill>
                <a:latin typeface="华文行楷"/>
              </a:rPr>
              <a:t>来到商场</a:t>
            </a:r>
            <a:endParaRPr/>
          </a:p>
        </p:txBody>
      </p:sp>
      <p:pic>
        <p:nvPicPr>
          <p:cNvPr id="4" name="" descr="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>
          <a:xfrm>
            <a:off x="0" y="0"/>
            <a:ext cx="1371600" cy="685800"/>
          </a:xfrm>
          <a:prstGeom prst="rect">
            <a:avLst/>
          </a:prstGeom>
          <a:noFill/>
        </p:spPr>
      </p:pic>
      <p:pic>
        <p:nvPicPr>
          <p:cNvPr id="5" name="" descr="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>
          <a:xfrm>
            <a:off x="6011862" y="188912"/>
            <a:ext cx="3132137" cy="2349500"/>
          </a:xfrm>
          <a:prstGeom prst="rect">
            <a:avLst/>
          </a:prstGeom>
          <a:noFill/>
        </p:spPr>
      </p:pic>
      <p:sp>
        <p:nvSpPr>
          <p:cNvPr id="4" name=""/>
          <p:cNvSpPr/>
          <p:nvPr/>
        </p:nvSpPr>
        <p:spPr>
          <a:xfrm>
            <a:off x="900112" y="2636837"/>
            <a:ext cx="1187450" cy="579437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3200" b="1">
                <a:solidFill>
                  <a:srgbClr val="FF0000"/>
                </a:solidFill>
              </a:rPr>
              <a:t>分析: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2339975" y="2636837"/>
            <a:ext cx="5976937" cy="519112"/>
          </a:xfrm>
          <a:prstGeom prst="rect">
            <a:avLst/>
          </a:prstGeom>
          <a:ln w="254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调整价格包括涨价和降价两种情况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0" y="3284537"/>
            <a:ext cx="9144000" cy="222726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先来看涨价的情况：</a:t>
            </a:r>
            <a:r>
              <a:rPr lang="en-US" sz="2800" b="1"/>
              <a:t>⑴</a:t>
            </a:r>
            <a:r>
              <a:rPr lang="en-US" sz="2800" b="1">
                <a:solidFill>
                  <a:srgbClr val="FF0000"/>
                </a:solidFill>
              </a:rPr>
              <a:t>设每件涨价x元，则每星期售出商品的利润y也随之变化，我们先来确定y与x的函数关系式。涨价x元时则每星期少卖</a:t>
            </a:r>
            <a:r>
              <a:rPr lang="en-US" sz="2800" b="1" u="sng">
                <a:solidFill>
                  <a:srgbClr val="FF0000"/>
                </a:solidFill>
              </a:rPr>
              <a:t>      </a:t>
            </a:r>
            <a:r>
              <a:rPr lang="en-US" sz="2800" b="1">
                <a:solidFill>
                  <a:srgbClr val="FF0000"/>
                </a:solidFill>
              </a:rPr>
              <a:t>件，实际卖出</a:t>
            </a:r>
            <a:r>
              <a:rPr lang="en-US" sz="2800" b="1" u="sng">
                <a:solidFill>
                  <a:srgbClr val="FF0000"/>
                </a:solidFill>
              </a:rPr>
              <a:t>             </a:t>
            </a:r>
            <a:r>
              <a:rPr lang="en-US" sz="2800" b="1">
                <a:solidFill>
                  <a:srgbClr val="FF0000"/>
                </a:solidFill>
              </a:rPr>
              <a:t>件,销额为</a:t>
            </a:r>
            <a:r>
              <a:rPr lang="en-US" sz="2800" b="1" u="sng">
                <a:solidFill>
                  <a:srgbClr val="FF0000"/>
                </a:solidFill>
              </a:rPr>
              <a:t>                             </a:t>
            </a:r>
            <a:r>
              <a:rPr lang="en-US" sz="2800" b="1">
                <a:solidFill>
                  <a:srgbClr val="FF0000"/>
                </a:solidFill>
              </a:rPr>
              <a:t>元，买进商品需付</a:t>
            </a:r>
            <a:r>
              <a:rPr lang="en-US" sz="2800" b="1" u="sng">
                <a:solidFill>
                  <a:srgbClr val="FF0000"/>
                </a:solidFill>
              </a:rPr>
              <a:t>           　　</a:t>
            </a:r>
            <a:r>
              <a:rPr lang="en-US" sz="2800">
                <a:solidFill>
                  <a:srgbClr val="FF0000"/>
                </a:solidFill>
              </a:rPr>
              <a:t>元</a:t>
            </a:r>
            <a:r>
              <a:rPr lang="en-US" sz="2800" b="1">
                <a:solidFill>
                  <a:srgbClr val="FF0000"/>
                </a:solidFill>
              </a:rPr>
              <a:t>因此，所得利润为</a:t>
            </a:r>
            <a:r>
              <a:rPr lang="en-US" sz="2800" b="1" u="sng">
                <a:solidFill>
                  <a:srgbClr val="FF0000"/>
                </a:solidFill>
              </a:rPr>
              <a:t>　　　　　　　　　　　　　　　</a:t>
            </a:r>
            <a:r>
              <a:rPr lang="en-US" sz="2800" b="1">
                <a:solidFill>
                  <a:srgbClr val="FF0000"/>
                </a:solidFill>
              </a:rPr>
              <a:t>元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4500562" y="4076700"/>
            <a:ext cx="792162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10x</a:t>
            </a:r>
            <a:endParaRPr/>
          </a:p>
        </p:txBody>
      </p:sp>
      <p:sp>
        <p:nvSpPr>
          <p:cNvPr id="8" name=""/>
          <p:cNvSpPr/>
          <p:nvPr/>
        </p:nvSpPr>
        <p:spPr>
          <a:xfrm>
            <a:off x="7270750" y="4149725"/>
            <a:ext cx="1873250" cy="457200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400" b="1"/>
              <a:t>(300-10x)</a:t>
            </a:r>
            <a:endParaRPr/>
          </a:p>
        </p:txBody>
      </p:sp>
      <p:sp>
        <p:nvSpPr>
          <p:cNvPr id="9" name=""/>
          <p:cNvSpPr/>
          <p:nvPr/>
        </p:nvSpPr>
        <p:spPr>
          <a:xfrm>
            <a:off x="1187450" y="4437062"/>
            <a:ext cx="2808287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(60+x)(300-10x)</a:t>
            </a:r>
            <a:endParaRPr/>
          </a:p>
        </p:txBody>
      </p:sp>
      <p:sp>
        <p:nvSpPr>
          <p:cNvPr id="10" name=""/>
          <p:cNvSpPr/>
          <p:nvPr/>
        </p:nvSpPr>
        <p:spPr>
          <a:xfrm>
            <a:off x="6804025" y="4508500"/>
            <a:ext cx="2016125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40(300-10x)</a:t>
            </a:r>
            <a:endParaRPr/>
          </a:p>
        </p:txBody>
      </p:sp>
      <p:sp>
        <p:nvSpPr>
          <p:cNvPr id="11" name=""/>
          <p:cNvSpPr/>
          <p:nvPr/>
        </p:nvSpPr>
        <p:spPr>
          <a:xfrm>
            <a:off x="3059112" y="4941887"/>
            <a:ext cx="5329237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y=(60+x)(300-10x)-40(300-10x)</a:t>
            </a:r>
            <a:endParaRPr/>
          </a:p>
        </p:txBody>
      </p:sp>
      <p:grpSp>
        <p:nvGrpSpPr>
          <p:cNvPr id="12" name=""/>
          <p:cNvGrpSpPr/>
          <p:nvPr/>
        </p:nvGrpSpPr>
        <p:grpSpPr>
          <a:xfrm>
            <a:off x="323850" y="5734050"/>
            <a:ext cx="4968875" cy="663575"/>
            <a:chOff x="793" y="3793"/>
            <a:chExt cx="3130" cy="418"/>
          </a:xfrm>
        </p:grpSpPr>
        <p:sp>
          <p:nvSpPr>
            <p:cNvPr id="13" name=""/>
            <p:cNvSpPr/>
            <p:nvPr/>
          </p:nvSpPr>
          <p:spPr>
            <a:xfrm>
              <a:off x="204" y="3612"/>
              <a:ext cx="3130" cy="418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4" name=""/>
            <p:cNvSpPr/>
            <p:nvPr/>
          </p:nvSpPr>
          <p:spPr>
            <a:xfrm>
              <a:off x="793" y="3884"/>
              <a:ext cx="409" cy="327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>
                  <a:solidFill>
                    <a:srgbClr val="FF0000"/>
                  </a:solidFill>
                </a:rPr>
                <a:t>即</a:t>
              </a:r>
              <a:endParaRPr/>
            </a:p>
          </p:txBody>
        </p:sp>
        <p:pic>
          <p:nvPicPr>
            <p:cNvPr id="6" name="" descr="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>
            <a:xfrm>
              <a:off x="1156" y="3793"/>
              <a:ext cx="2767" cy="412"/>
            </a:xfrm>
            <a:prstGeom prst="rect">
              <a:avLst/>
            </a:prstGeom>
            <a:noFill/>
            <a:ln/>
          </p:spPr>
        </p:pic>
      </p:grpSp>
      <p:sp>
        <p:nvSpPr>
          <p:cNvPr id="15" name=""/>
          <p:cNvSpPr/>
          <p:nvPr/>
        </p:nvSpPr>
        <p:spPr>
          <a:xfrm>
            <a:off x="5724525" y="5805487"/>
            <a:ext cx="21590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(0≤X≤30)</a:t>
            </a:r>
            <a:endParaRPr/>
          </a:p>
        </p:txBody>
      </p:sp>
      <p:sp>
        <p:nvSpPr>
          <p:cNvPr id="1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 additive="repl"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 additive="repl"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 additive="repl"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3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" descr="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>
          <a:xfrm>
            <a:off x="4514850" y="3321050"/>
            <a:ext cx="114300" cy="215900"/>
          </a:xfrm>
          <a:prstGeom prst="rect">
            <a:avLst/>
          </a:prstGeom>
          <a:noFill/>
          <a:ln/>
        </p:spPr>
      </p:pic>
      <p:pic>
        <p:nvPicPr>
          <p:cNvPr id="8" name="" descr="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>
          <a:xfrm>
            <a:off x="755650" y="333375"/>
            <a:ext cx="4392612" cy="654050"/>
          </a:xfrm>
          <a:prstGeom prst="rect">
            <a:avLst/>
          </a:prstGeom>
          <a:noFill/>
          <a:ln/>
        </p:spPr>
      </p:pic>
      <p:sp>
        <p:nvSpPr>
          <p:cNvPr id="2" name=""/>
          <p:cNvSpPr/>
          <p:nvPr/>
        </p:nvSpPr>
        <p:spPr>
          <a:xfrm>
            <a:off x="5435600" y="404812"/>
            <a:ext cx="2159000" cy="5191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(0≤X≤30)</a:t>
            </a:r>
            <a:endParaRPr/>
          </a:p>
        </p:txBody>
      </p:sp>
      <p:pic>
        <p:nvPicPr>
          <p:cNvPr id="9" name="" descr="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>
          <a:xfrm>
            <a:off x="382587" y="836612"/>
            <a:ext cx="8164512" cy="1463675"/>
          </a:xfrm>
          <a:prstGeom prst="rect">
            <a:avLst/>
          </a:prstGeom>
          <a:noFill/>
          <a:ln/>
        </p:spPr>
      </p:pic>
      <p:grpSp>
        <p:nvGrpSpPr>
          <p:cNvPr id="3" name=""/>
          <p:cNvGrpSpPr/>
          <p:nvPr/>
        </p:nvGrpSpPr>
        <p:grpSpPr>
          <a:xfrm>
            <a:off x="0" y="2922587"/>
            <a:ext cx="8280400" cy="3935412"/>
            <a:chOff x="113" y="618"/>
            <a:chExt cx="5216" cy="2479"/>
          </a:xfrm>
        </p:grpSpPr>
        <p:sp>
          <p:nvSpPr>
            <p:cNvPr id="4" name=""/>
            <p:cNvSpPr/>
            <p:nvPr/>
          </p:nvSpPr>
          <p:spPr>
            <a:xfrm>
              <a:off x="0" y="1841"/>
              <a:ext cx="5216" cy="2479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5" name=""/>
            <p:cNvSpPr/>
            <p:nvPr/>
          </p:nvSpPr>
          <p:spPr>
            <a:xfrm>
              <a:off x="2925" y="618"/>
              <a:ext cx="2404" cy="2479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/>
                <a:t>可以看出，这个函数的图像是一条抛物线的一部分，这条抛物线的顶点是函数图像的最高点，也就是说当x取顶点坐标的横坐标时，这个函数有最大值。由公式可以求出顶点的横坐标.</a:t>
              </a:r>
              <a:endParaRPr/>
            </a:p>
          </p:txBody>
        </p:sp>
        <p:grpSp>
          <p:nvGrpSpPr>
            <p:cNvPr id="6" name=""/>
            <p:cNvGrpSpPr/>
            <p:nvPr/>
          </p:nvGrpSpPr>
          <p:grpSpPr>
            <a:xfrm>
              <a:off x="113" y="845"/>
              <a:ext cx="2722" cy="2110"/>
              <a:chOff x="113" y="845"/>
              <a:chExt cx="2722" cy="2110"/>
            </a:xfrm>
          </p:grpSpPr>
          <p:sp>
            <p:nvSpPr>
              <p:cNvPr id="7" name=""/>
              <p:cNvSpPr/>
              <p:nvPr/>
            </p:nvSpPr>
            <p:spPr>
              <a:xfrm>
                <a:off x="113" y="845"/>
                <a:ext cx="2722" cy="2110"/>
              </a:xfrm>
              <a:prstGeom prst="rect">
                <a:avLst/>
              </a:prstGeom>
              <a:ln/>
            </p:spPr>
            <p:txBody>
              <a:bodyPr/>
              <a:lstStyle/>
              <a:p>
                <a:pPr algn="ctr" fontAlgn="auto"/>
                <a:endParaRPr/>
              </a:p>
            </p:txBody>
          </p:sp>
          <p:grpSp>
            <p:nvGrpSpPr>
              <p:cNvPr id="8" name=""/>
              <p:cNvGrpSpPr/>
              <p:nvPr/>
            </p:nvGrpSpPr>
            <p:grpSpPr>
              <a:xfrm>
                <a:off x="431" y="935"/>
                <a:ext cx="2358" cy="1860"/>
                <a:chOff x="204" y="1026"/>
                <a:chExt cx="2358" cy="1860"/>
              </a:xfrm>
            </p:grpSpPr>
            <p:sp>
              <p:nvSpPr>
                <p:cNvPr id="9" name=""/>
                <p:cNvSpPr/>
                <p:nvPr/>
              </p:nvSpPr>
              <p:spPr>
                <a:xfrm>
                  <a:off x="431" y="935"/>
                  <a:ext cx="2358" cy="1860"/>
                </a:xfrm>
                <a:prstGeom prst="rect">
                  <a:avLst/>
                </a:prstGeom>
                <a:ln/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0" name=""/>
                <p:cNvSpPr/>
                <p:nvPr/>
              </p:nvSpPr>
              <p:spPr>
                <a:xfrm>
                  <a:off x="204" y="2749"/>
                  <a:ext cx="2358" cy="0"/>
                </a:xfrm>
                <a:prstGeom prst="line">
                  <a:avLst/>
                </a:prstGeom>
                <a:ln w="25400">
                  <a:solidFill>
                    <a:srgbClr val="000000"/>
                  </a:solidFill>
                  <a:tailEnd type="triangle" w="med" len="med"/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1" name=""/>
                <p:cNvSpPr/>
                <p:nvPr/>
              </p:nvSpPr>
              <p:spPr>
                <a:xfrm flipV="1">
                  <a:off x="385" y="1026"/>
                  <a:ext cx="0" cy="1860"/>
                </a:xfrm>
                <a:prstGeom prst="line">
                  <a:avLst/>
                </a:prstGeom>
                <a:ln w="25400">
                  <a:solidFill>
                    <a:srgbClr val="000000"/>
                  </a:solidFill>
                  <a:tailEnd type="triangle" w="med" len="med"/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2" name=""/>
                <p:cNvSpPr/>
                <p:nvPr/>
              </p:nvSpPr>
              <p:spPr>
                <a:xfrm>
                  <a:off x="385" y="1283"/>
                  <a:ext cx="1089" cy="1467"/>
                </a:xfrm>
                <a:custGeom>
                  <a:cxnLst>
                    <a:cxn ang="0">
                      <a:pos x="0" y="559"/>
                    </a:cxn>
                    <a:cxn ang="0">
                      <a:pos x="68" y="279"/>
                    </a:cxn>
                    <a:cxn ang="0">
                      <a:pos x="137" y="0"/>
                    </a:cxn>
                    <a:cxn ang="0">
                      <a:pos x="318" y="151"/>
                    </a:cxn>
                    <a:cxn ang="0">
                      <a:pos x="499" y="302"/>
                    </a:cxn>
                    <a:cxn ang="0">
                      <a:pos x="794" y="884"/>
                    </a:cxn>
                    <a:cxn ang="0">
                      <a:pos x="1089" y="1467"/>
                    </a:cxn>
                  </a:cxnLst>
                  <a:rect l="0" t="0" r="r" b="b"/>
                  <a:pathLst>
                    <a:path w="1089" h="1467">
                      <a:moveTo>
                        <a:pt x="0" y="559"/>
                      </a:moveTo>
                      <a:cubicBezTo>
                        <a:pt x="68" y="279"/>
                        <a:pt x="137" y="0"/>
                        <a:pt x="318" y="151"/>
                      </a:cubicBezTo>
                      <a:cubicBezTo>
                        <a:pt x="499" y="302"/>
                        <a:pt x="794" y="884"/>
                        <a:pt x="1089" y="1467"/>
                      </a:cubicBezTo>
                    </a:path>
                  </a:pathLst>
                </a:custGeom>
                <a:ln w="25400" cap="flat">
                  <a:solidFill>
                    <a:srgbClr val="000000"/>
                  </a:solidFill>
                  <a:prstDash val="solid"/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3" name=""/>
                <p:cNvSpPr/>
                <p:nvPr/>
              </p:nvSpPr>
              <p:spPr>
                <a:xfrm>
                  <a:off x="385" y="1389"/>
                  <a:ext cx="227" cy="0"/>
                </a:xfrm>
                <a:prstGeom prst="line">
                  <a:avLst/>
                </a:prstGeom>
                <a:ln w="25400">
                  <a:solidFill>
                    <a:srgbClr val="000000"/>
                  </a:solidFill>
                  <a:prstDash val="dash"/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  <p:sp>
              <p:nvSpPr>
                <p:cNvPr id="14" name=""/>
                <p:cNvSpPr/>
                <p:nvPr/>
              </p:nvSpPr>
              <p:spPr>
                <a:xfrm>
                  <a:off x="612" y="1389"/>
                  <a:ext cx="0" cy="1361"/>
                </a:xfrm>
                <a:prstGeom prst="line">
                  <a:avLst/>
                </a:prstGeom>
                <a:ln w="25400">
                  <a:solidFill>
                    <a:srgbClr val="000000"/>
                  </a:solidFill>
                  <a:prstDash val="sysDot"/>
                </a:ln>
              </p:spPr>
              <p:txBody>
                <a:bodyPr/>
                <a:lstStyle/>
                <a:p>
                  <a:pPr algn="ctr" fontAlgn="auto"/>
                  <a:endParaRPr/>
                </a:p>
              </p:txBody>
            </p:sp>
          </p:grpSp>
          <p:pic>
            <p:nvPicPr>
              <p:cNvPr id="10" name="" descr=""/>
              <p:cNvPicPr>
                <a:picLocks noChangeAspect="1" noChangeArrowheads="1"/>
              </p:cNvPicPr>
              <p:nvPr/>
            </p:nvPicPr>
            <p:blipFill>
              <a:blip r:embed="rId20"/>
              <a:srcRect/>
              <a:stretch>
                <a:fillRect/>
              </a:stretch>
            </p:blipFill>
            <p:spPr>
              <a:xfrm>
                <a:off x="2472" y="2704"/>
                <a:ext cx="363" cy="200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11" name="" descr=""/>
              <p:cNvPicPr>
                <a:picLocks noChangeAspect="1" noChangeArrowheads="1"/>
              </p:cNvPicPr>
              <p:nvPr/>
            </p:nvPicPr>
            <p:blipFill>
              <a:blip r:embed="rId21"/>
              <a:srcRect/>
              <a:stretch>
                <a:fillRect/>
              </a:stretch>
            </p:blipFill>
            <p:spPr>
              <a:xfrm>
                <a:off x="612" y="845"/>
                <a:ext cx="384" cy="218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12" name="" descr=""/>
              <p:cNvPicPr>
                <a:picLocks noChangeAspect="1" noChangeArrowheads="1"/>
              </p:cNvPicPr>
              <p:nvPr/>
            </p:nvPicPr>
            <p:blipFill>
              <a:blip r:embed="rId22"/>
              <a:srcRect/>
              <a:stretch>
                <a:fillRect/>
              </a:stretch>
            </p:blipFill>
            <p:spPr>
              <a:xfrm>
                <a:off x="113" y="1162"/>
                <a:ext cx="499" cy="250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13" name="" descr=""/>
              <p:cNvPicPr>
                <a:picLocks noChangeAspect="1" noChangeArrowheads="1"/>
              </p:cNvPicPr>
              <p:nvPr/>
            </p:nvPicPr>
            <p:blipFill>
              <a:blip r:embed="rId23"/>
              <a:srcRect/>
              <a:stretch>
                <a:fillRect/>
              </a:stretch>
            </p:blipFill>
            <p:spPr>
              <a:xfrm>
                <a:off x="113" y="1570"/>
                <a:ext cx="499" cy="250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14" name="" descr=""/>
              <p:cNvPicPr>
                <a:picLocks noChangeAspect="1" noChangeArrowheads="1"/>
              </p:cNvPicPr>
              <p:nvPr/>
            </p:nvPicPr>
            <p:blipFill>
              <a:blip r:embed="rId24"/>
              <a:srcRect/>
              <a:stretch>
                <a:fillRect/>
              </a:stretch>
            </p:blipFill>
            <p:spPr>
              <a:xfrm>
                <a:off x="748" y="2659"/>
                <a:ext cx="188" cy="293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15" name="" descr=""/>
              <p:cNvPicPr>
                <a:picLocks noChangeAspect="1" noChangeArrowheads="1"/>
              </p:cNvPicPr>
              <p:nvPr/>
            </p:nvPicPr>
            <p:blipFill>
              <a:blip r:embed="rId25"/>
              <a:srcRect/>
              <a:stretch>
                <a:fillRect/>
              </a:stretch>
            </p:blipFill>
            <p:spPr>
              <a:xfrm>
                <a:off x="1610" y="2659"/>
                <a:ext cx="317" cy="296"/>
              </a:xfrm>
              <a:prstGeom prst="rect">
                <a:avLst/>
              </a:prstGeom>
              <a:noFill/>
              <a:ln/>
            </p:spPr>
          </p:pic>
          <p:pic>
            <p:nvPicPr>
              <p:cNvPr id="16" name="" descr=""/>
              <p:cNvPicPr>
                <a:picLocks noChangeAspect="1" noChangeArrowheads="1"/>
              </p:cNvPicPr>
              <p:nvPr/>
            </p:nvPicPr>
            <p:blipFill>
              <a:blip r:embed="rId26"/>
              <a:srcRect/>
              <a:stretch>
                <a:fillRect/>
              </a:stretch>
            </p:blipFill>
            <p:spPr>
              <a:xfrm>
                <a:off x="431" y="2659"/>
                <a:ext cx="169" cy="237"/>
              </a:xfrm>
              <a:prstGeom prst="rect">
                <a:avLst/>
              </a:prstGeom>
              <a:noFill/>
              <a:ln/>
            </p:spPr>
          </p:pic>
        </p:grpSp>
      </p:grpSp>
      <p:sp>
        <p:nvSpPr>
          <p:cNvPr id="15" name=""/>
          <p:cNvSpPr/>
          <p:nvPr/>
        </p:nvSpPr>
        <p:spPr>
          <a:xfrm>
            <a:off x="0" y="1844675"/>
            <a:ext cx="9144000" cy="519112"/>
          </a:xfrm>
          <a:prstGeom prst="rect">
            <a:avLst/>
          </a:prstGeom>
          <a:ln w="254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所以，当定价为65元时，利润最大，最大利润为6250元</a:t>
            </a:r>
            <a:endParaRPr/>
          </a:p>
        </p:txBody>
      </p:sp>
      <p:sp>
        <p:nvSpPr>
          <p:cNvPr id="16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2843212" y="188912"/>
            <a:ext cx="5905500" cy="946150"/>
          </a:xfrm>
          <a:prstGeom prst="rect">
            <a:avLst/>
          </a:prstGeom>
          <a:ln w="254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FF0000"/>
                </a:solidFill>
              </a:rPr>
              <a:t>在降价的情况下，最大利润是多少？请你参考</a:t>
            </a:r>
            <a:r>
              <a:rPr lang="en-US" sz="2800" b="1"/>
              <a:t>（1）</a:t>
            </a:r>
            <a:r>
              <a:rPr lang="en-US" sz="2800" b="1">
                <a:solidFill>
                  <a:srgbClr val="FF0000"/>
                </a:solidFill>
              </a:rPr>
              <a:t>的过程得出答案。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0" y="1125537"/>
            <a:ext cx="8964612" cy="1373187"/>
          </a:xfrm>
          <a:prstGeom prst="rect">
            <a:avLst/>
          </a:prstGeom>
          <a:ln w="254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/>
              <a:t>解：设降价x元时利润最大，则每星期可多卖18x件，实际卖出（300+18x)件，销售额为(60-x)(300+18x)元，买进商品需付40(300-10x)元，因此，得利润</a:t>
            </a:r>
            <a:endParaRPr/>
          </a:p>
        </p:txBody>
      </p:sp>
      <p:pic>
        <p:nvPicPr>
          <p:cNvPr id="17" name="" descr=""/>
          <p:cNvPicPr>
            <a:picLocks noChangeAspect="1" noChangeArrowheads="1"/>
          </p:cNvPicPr>
          <p:nvPr/>
        </p:nvPicPr>
        <p:blipFill>
          <a:blip r:embed="rId28"/>
          <a:srcRect/>
          <a:stretch>
            <a:fillRect/>
          </a:stretch>
        </p:blipFill>
        <p:spPr>
          <a:xfrm>
            <a:off x="0" y="3644900"/>
            <a:ext cx="8280400" cy="1298575"/>
          </a:xfrm>
          <a:prstGeom prst="rect">
            <a:avLst/>
          </a:prstGeom>
          <a:noFill/>
          <a:ln/>
        </p:spPr>
      </p:pic>
      <p:grpSp>
        <p:nvGrpSpPr>
          <p:cNvPr id="4" name=""/>
          <p:cNvGrpSpPr/>
          <p:nvPr/>
        </p:nvGrpSpPr>
        <p:grpSpPr>
          <a:xfrm>
            <a:off x="0" y="4221162"/>
            <a:ext cx="9144000" cy="969962"/>
            <a:chOff x="0" y="2659"/>
            <a:chExt cx="5760" cy="611"/>
          </a:xfrm>
        </p:grpSpPr>
        <p:sp>
          <p:nvSpPr>
            <p:cNvPr id="5" name=""/>
            <p:cNvSpPr/>
            <p:nvPr/>
          </p:nvSpPr>
          <p:spPr>
            <a:xfrm>
              <a:off x="0" y="2659"/>
              <a:ext cx="5760" cy="611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6" name=""/>
            <p:cNvSpPr/>
            <p:nvPr/>
          </p:nvSpPr>
          <p:spPr>
            <a:xfrm>
              <a:off x="0" y="2795"/>
              <a:ext cx="5760" cy="327"/>
            </a:xfrm>
            <a:prstGeom prst="rect">
              <a:avLst/>
            </a:prstGeom>
            <a:ln w="25400"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 b="1"/>
                <a:t>答：定价为         元时，利润最大，最大利润为6050元    </a:t>
              </a:r>
              <a:endParaRPr/>
            </a:p>
          </p:txBody>
        </p:sp>
        <p:pic>
          <p:nvPicPr>
            <p:cNvPr id="18" name="" descr=""/>
            <p:cNvPicPr>
              <a:picLocks noChangeAspect="1" noChangeArrowheads="1"/>
            </p:cNvPicPr>
            <p:nvPr/>
          </p:nvPicPr>
          <p:blipFill>
            <a:blip r:embed="rId29"/>
            <a:srcRect/>
            <a:stretch>
              <a:fillRect/>
            </a:stretch>
          </p:blipFill>
          <p:spPr>
            <a:xfrm>
              <a:off x="1202" y="2659"/>
              <a:ext cx="472" cy="611"/>
            </a:xfrm>
            <a:prstGeom prst="rect">
              <a:avLst/>
            </a:prstGeom>
            <a:noFill/>
            <a:ln/>
          </p:spPr>
        </p:pic>
      </p:grpSp>
      <p:grpSp>
        <p:nvGrpSpPr>
          <p:cNvPr id="7" name=""/>
          <p:cNvGrpSpPr/>
          <p:nvPr/>
        </p:nvGrpSpPr>
        <p:grpSpPr>
          <a:xfrm>
            <a:off x="323850" y="333375"/>
            <a:ext cx="2362200" cy="495300"/>
            <a:chOff x="1920" y="58"/>
            <a:chExt cx="2112" cy="223"/>
          </a:xfrm>
        </p:grpSpPr>
        <p:sp>
          <p:nvSpPr>
            <p:cNvPr id="8" name=""/>
            <p:cNvSpPr/>
            <p:nvPr/>
          </p:nvSpPr>
          <p:spPr>
            <a:xfrm>
              <a:off x="204" y="210"/>
              <a:ext cx="1488" cy="31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9" name=""/>
            <p:cNvSpPr/>
            <p:nvPr/>
          </p:nvSpPr>
          <p:spPr>
            <a:xfrm>
              <a:off x="1920" y="58"/>
              <a:ext cx="2112" cy="223"/>
            </a:xfrm>
            <a:prstGeom prst="rect">
              <a:avLst/>
            </a:prstGeom>
            <a:gradFill rotWithShape="1">
              <a:gsLst>
                <a:gs pos="0">
                  <a:srgbClr val="FFCC99"/>
                </a:gs>
                <a:gs pos="100000">
                  <a:srgbClr val="808080"/>
                </a:gs>
              </a:gsLst>
              <a:path path="shape">
                <a:fillToRect l="50000" t="50000" r="50000" b="50000"/>
              </a:path>
            </a:gradFill>
            <a:ln w="38100">
              <a:solidFill>
                <a:srgbClr val="CC0000"/>
              </a:solidFill>
            </a:ln>
          </p:spPr>
          <p:txBody>
            <a:bodyPr/>
            <a:lstStyle/>
            <a:p>
              <a:pPr algn="ctr"/>
              <a:r>
                <a:rPr lang="en-US" sz="2400" b="1">
                  <a:latin typeface="Times New Roman"/>
                </a:rPr>
                <a:t>做一做</a:t>
              </a:r>
              <a:endParaRPr/>
            </a:p>
          </p:txBody>
        </p:sp>
        <p:sp>
          <p:nvSpPr>
            <p:cNvPr id="10" name=""/>
            <p:cNvSpPr/>
            <p:nvPr/>
          </p:nvSpPr>
          <p:spPr>
            <a:xfrm>
              <a:off x="3601" y="69"/>
              <a:ext cx="164" cy="206"/>
            </a:xfrm>
            <a:prstGeom prst="rect">
              <a:avLst/>
            </a:prstGeom>
            <a:ln w="38100"/>
          </p:spPr>
          <p:txBody>
            <a:bodyPr wrap="none"/>
            <a:lstStyle/>
            <a:p>
              <a:endParaRPr/>
            </a:p>
          </p:txBody>
        </p:sp>
      </p:grpSp>
      <p:pic>
        <p:nvPicPr>
          <p:cNvPr id="19" name="" descr=""/>
          <p:cNvPicPr>
            <a:picLocks noChangeAspect="1" noChangeArrowheads="1"/>
          </p:cNvPicPr>
          <p:nvPr/>
        </p:nvPicPr>
        <p:blipFill>
          <a:blip r:embed="rId30"/>
          <a:srcRect/>
          <a:stretch>
            <a:fillRect/>
          </a:stretch>
        </p:blipFill>
        <p:spPr>
          <a:xfrm>
            <a:off x="0" y="412750"/>
            <a:ext cx="533400" cy="533400"/>
          </a:xfrm>
          <a:prstGeom prst="rect">
            <a:avLst/>
          </a:prstGeom>
          <a:noFill/>
        </p:spPr>
      </p:pic>
      <p:grpSp>
        <p:nvGrpSpPr>
          <p:cNvPr id="11" name=""/>
          <p:cNvGrpSpPr/>
          <p:nvPr/>
        </p:nvGrpSpPr>
        <p:grpSpPr>
          <a:xfrm>
            <a:off x="0" y="5013325"/>
            <a:ext cx="9144000" cy="1844675"/>
            <a:chOff x="0" y="3158"/>
            <a:chExt cx="5760" cy="1162"/>
          </a:xfrm>
        </p:grpSpPr>
        <p:sp>
          <p:nvSpPr>
            <p:cNvPr id="12" name=""/>
            <p:cNvSpPr/>
            <p:nvPr/>
          </p:nvSpPr>
          <p:spPr>
            <a:xfrm>
              <a:off x="0" y="3158"/>
              <a:ext cx="5760" cy="1162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sp>
          <p:nvSpPr>
            <p:cNvPr id="13" name=""/>
            <p:cNvSpPr/>
            <p:nvPr/>
          </p:nvSpPr>
          <p:spPr>
            <a:xfrm>
              <a:off x="0" y="3158"/>
              <a:ext cx="4491" cy="998"/>
            </a:xfrm>
            <a:prstGeom prst="cloudCallout">
              <a:avLst/>
            </a:prstGeom>
            <a:gradFill rotWithShape="1">
              <a:gsLst>
                <a:gs pos="0">
                  <a:srgbClr val="FFCCFF"/>
                </a:gs>
                <a:gs pos="100000">
                  <a:srgbClr val="ffffff"/>
                </a:gs>
              </a:gsLst>
              <a:lin ang="5400000" scaled="1"/>
            </a:gradFill>
            <a:ln cap="rnd">
              <a:solidFill>
                <a:srgbClr val="000000"/>
              </a:solidFill>
              <a:prstDash val="sysDot"/>
            </a:ln>
          </p:spPr>
          <p:txBody>
            <a:bodyPr/>
            <a:lstStyle/>
            <a:p>
              <a:pPr algn="ctr"/>
              <a:r>
                <a:rPr lang="en-US" sz="2800" b="1" i="1">
                  <a:solidFill>
                    <a:srgbClr val="FF0000"/>
                  </a:solidFill>
                  <a:latin typeface="Times New Roman"/>
                </a:rPr>
                <a:t>由(1)(2)的讨论及现在的销售情况,你知道应该如何定价能使利润最大了吗?</a:t>
              </a:r>
              <a:endParaRPr/>
            </a:p>
          </p:txBody>
        </p:sp>
        <p:pic>
          <p:nvPicPr>
            <p:cNvPr id="20" name="" descr=""/>
            <p:cNvPicPr>
              <a:picLocks noChangeAspect="1" noChangeArrowheads="1"/>
            </p:cNvPicPr>
            <p:nvPr/>
          </p:nvPicPr>
          <p:blipFill>
            <a:blip r:embed="rId31"/>
            <a:srcRect/>
            <a:stretch>
              <a:fillRect/>
            </a:stretch>
          </p:blipFill>
          <p:spPr>
            <a:xfrm>
              <a:off x="4853" y="3413"/>
              <a:ext cx="907" cy="907"/>
            </a:xfrm>
            <a:prstGeom prst="rect">
              <a:avLst/>
            </a:prstGeom>
            <a:noFill/>
          </p:spPr>
        </p:pic>
      </p:grpSp>
      <p:grpSp>
        <p:nvGrpSpPr>
          <p:cNvPr id="14" name=""/>
          <p:cNvGrpSpPr/>
          <p:nvPr/>
        </p:nvGrpSpPr>
        <p:grpSpPr>
          <a:xfrm>
            <a:off x="554037" y="2420937"/>
            <a:ext cx="7170737" cy="1290637"/>
            <a:chOff x="349" y="1525"/>
            <a:chExt cx="4517" cy="813"/>
          </a:xfrm>
        </p:grpSpPr>
        <p:sp>
          <p:nvSpPr>
            <p:cNvPr id="15" name=""/>
            <p:cNvSpPr/>
            <p:nvPr/>
          </p:nvSpPr>
          <p:spPr>
            <a:xfrm>
              <a:off x="349" y="1525"/>
              <a:ext cx="4517" cy="813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1" name="" descr=""/>
            <p:cNvPicPr>
              <a:picLocks noChangeAspect="1" noChangeArrowheads="1"/>
            </p:cNvPicPr>
            <p:nvPr/>
          </p:nvPicPr>
          <p:blipFill>
            <a:blip r:embed="rId32"/>
            <a:srcRect/>
            <a:stretch>
              <a:fillRect/>
            </a:stretch>
          </p:blipFill>
          <p:spPr>
            <a:xfrm>
              <a:off x="349" y="1525"/>
              <a:ext cx="4517" cy="813"/>
            </a:xfrm>
            <a:prstGeom prst="rect">
              <a:avLst/>
            </a:prstGeom>
            <a:noFill/>
            <a:ln/>
          </p:spPr>
        </p:pic>
        <p:sp>
          <p:nvSpPr>
            <p:cNvPr id="16" name=""/>
            <p:cNvSpPr/>
            <p:nvPr/>
          </p:nvSpPr>
          <p:spPr>
            <a:xfrm>
              <a:off x="2971" y="1979"/>
              <a:ext cx="1633" cy="327"/>
            </a:xfrm>
            <a:prstGeom prst="rect">
              <a:avLst/>
            </a:prstGeom>
            <a:ln w="25400"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2800"/>
                <a:t>(0≤x≤20)</a:t>
              </a:r>
              <a:endParaRPr/>
            </a:p>
          </p:txBody>
        </p:sp>
      </p:grpSp>
      <p:sp>
        <p:nvSpPr>
          <p:cNvPr id="17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12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152400" y="0"/>
            <a:ext cx="3482975" cy="823912"/>
          </a:xfrm>
          <a:prstGeom prst="rect">
            <a:avLst/>
          </a:prstGeom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4800" b="1" u="sng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</a:rPr>
              <a:t>归纳小结</a:t>
            </a:r>
            <a:r>
              <a:rPr lang="en-US" sz="4800" b="1">
                <a:solidFill>
                  <a:srgbClr val="FF3300"/>
                </a:solidFill>
                <a:latin typeface="Times New Roman"/>
              </a:rPr>
              <a:t>：</a:t>
            </a:r>
            <a:endParaRPr/>
          </a:p>
        </p:txBody>
      </p:sp>
      <p:sp>
        <p:nvSpPr>
          <p:cNvPr id="3" name=""/>
          <p:cNvSpPr/>
          <p:nvPr/>
        </p:nvSpPr>
        <p:spPr>
          <a:xfrm>
            <a:off x="323850" y="1004887"/>
            <a:ext cx="8137525" cy="946150"/>
          </a:xfrm>
          <a:prstGeom prst="rect">
            <a:avLst/>
          </a:prstGeom>
          <a:ln w="12700"/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150513"/>
                </a:solidFill>
                <a:latin typeface="黑体"/>
              </a:rPr>
              <a:t>运用二次函数的性质求实际问题的最大值和最小值的一般步骤 :</a:t>
            </a:r>
            <a:endParaRPr/>
          </a:p>
        </p:txBody>
      </p:sp>
      <p:sp>
        <p:nvSpPr>
          <p:cNvPr id="4" name=""/>
          <p:cNvSpPr/>
          <p:nvPr/>
        </p:nvSpPr>
        <p:spPr>
          <a:xfrm>
            <a:off x="468312" y="2228850"/>
            <a:ext cx="8208962" cy="557212"/>
          </a:xfrm>
          <a:prstGeom prst="rect">
            <a:avLst/>
          </a:prstGeom>
          <a:ln w="38100">
            <a:solidFill>
              <a:srgbClr val="ffffff"/>
            </a:solidFill>
          </a:ln>
        </p:spPr>
        <p:txBody>
          <a:bodyPr/>
          <a:lstStyle/>
          <a:p>
            <a:pPr>
              <a:spcBef>
                <a:spcPct val="50000"/>
              </a:spcBef>
              <a:buClr>
                <a:srgbClr val="000000"/>
              </a:buClr>
              <a:buFont typeface="Wingdings"/>
              <a:buChar char="Ø"/>
            </a:pPr>
            <a:r>
              <a:rPr lang="en-US" sz="2800" b="1">
                <a:solidFill>
                  <a:srgbClr val="150513"/>
                </a:solidFill>
                <a:latin typeface="黑体"/>
              </a:rPr>
              <a:t>求出函数解析式和自变量的取值范围</a:t>
            </a:r>
            <a:endParaRPr/>
          </a:p>
        </p:txBody>
      </p:sp>
      <p:sp>
        <p:nvSpPr>
          <p:cNvPr id="5" name=""/>
          <p:cNvSpPr/>
          <p:nvPr/>
        </p:nvSpPr>
        <p:spPr>
          <a:xfrm>
            <a:off x="468312" y="3165475"/>
            <a:ext cx="8208962" cy="557212"/>
          </a:xfrm>
          <a:prstGeom prst="rect">
            <a:avLst/>
          </a:prstGeom>
          <a:ln w="38100">
            <a:solidFill>
              <a:srgbClr val="ffffff"/>
            </a:solidFill>
          </a:ln>
        </p:spPr>
        <p:txBody>
          <a:bodyPr/>
          <a:lstStyle/>
          <a:p>
            <a:pPr>
              <a:spcBef>
                <a:spcPct val="50000"/>
              </a:spcBef>
              <a:buClr>
                <a:srgbClr val="000000"/>
              </a:buClr>
              <a:buFont typeface="Wingdings"/>
              <a:buChar char="Ø"/>
            </a:pPr>
            <a:r>
              <a:rPr lang="en-US" sz="2800" b="1">
                <a:solidFill>
                  <a:srgbClr val="150513"/>
                </a:solidFill>
                <a:latin typeface="黑体"/>
              </a:rPr>
              <a:t>配方变形，或利用公式求它的最大值或最小值。</a:t>
            </a:r>
            <a:endParaRPr/>
          </a:p>
        </p:txBody>
      </p:sp>
      <p:sp>
        <p:nvSpPr>
          <p:cNvPr id="6" name=""/>
          <p:cNvSpPr/>
          <p:nvPr/>
        </p:nvSpPr>
        <p:spPr>
          <a:xfrm>
            <a:off x="533400" y="4191000"/>
            <a:ext cx="8208962" cy="984250"/>
          </a:xfrm>
          <a:prstGeom prst="rect">
            <a:avLst/>
          </a:prstGeom>
          <a:ln w="38100">
            <a:solidFill>
              <a:srgbClr val="ffffff"/>
            </a:solidFill>
          </a:ln>
        </p:spPr>
        <p:txBody>
          <a:bodyPr/>
          <a:lstStyle/>
          <a:p>
            <a:pPr>
              <a:spcBef>
                <a:spcPct val="50000"/>
              </a:spcBef>
              <a:buClr>
                <a:srgbClr val="000000"/>
              </a:buClr>
              <a:buFont typeface="Wingdings"/>
              <a:buChar char="Ø"/>
            </a:pPr>
            <a:r>
              <a:rPr lang="en-US" sz="2800" b="1">
                <a:solidFill>
                  <a:srgbClr val="150513"/>
                </a:solidFill>
                <a:latin typeface="黑体"/>
              </a:rPr>
              <a:t>检查求</a:t>
            </a:r>
            <a:r>
              <a:rPr lang="en-US" sz="2800" b="1">
                <a:solidFill>
                  <a:srgbClr val="150513"/>
                </a:solidFill>
                <a:latin typeface="黑体"/>
              </a:rPr>
              <a:t>得的最大值或最小值对应的自变量的值必须在自变量的取值范围内 。</a:t>
            </a:r>
            <a:endParaRPr/>
          </a:p>
        </p:txBody>
      </p:sp>
      <p:sp>
        <p:nvSpPr>
          <p:cNvPr id="7" name=""/>
          <p:cNvSpPr/>
          <p:nvPr/>
        </p:nvSpPr>
        <p:spPr>
          <a:xfrm>
            <a:off x="3203575" y="260350"/>
            <a:ext cx="4679950" cy="576262"/>
          </a:xfrm>
          <a:gradFill rotWithShape="1">
            <a:gsLst>
              <a:gs pos="0">
                <a:srgbClr val="A603AB"/>
              </a:gs>
              <a:gs pos="14285">
                <a:srgbClr val="E81766"/>
              </a:gs>
              <a:gs pos="28571">
                <a:srgbClr val="EE3F17"/>
              </a:gs>
              <a:gs pos="42857">
                <a:srgbClr val="FFFF00"/>
              </a:gs>
              <a:gs pos="57142">
                <a:srgbClr val="1A8D48"/>
              </a:gs>
              <a:gs pos="71428">
                <a:srgbClr val="0819FB"/>
              </a:gs>
              <a:gs pos="100000">
                <a:srgbClr val="A603AB"/>
              </a:gs>
            </a:gsLst>
            <a:lin ang="0" scaled="1"/>
          </a:gradFill>
          <a:ln w="12700">
            <a:solidFill>
              <a:srgbClr val="EAEAEA"/>
            </a:solidFill>
          </a:ln>
          <a:effectLst>
            <a:outerShdw algn="b" kx="2453606" sy="50000">
              <a:srgbClr val="C0C0C0">
                <a:alpha val="80000"/>
              </a:srgbClr>
            </a:outerShdw>
          </a:effec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sz="8192" kern="10">
                <a:ln w="12700">
                  <a:solidFill>
                    <a:srgbClr val="EAEAEA"/>
                  </a:solidFill>
                </a:ln>
                <a:gradFill rotWithShape="1">
                  <a:gsLst>
                    <a:gs pos="0">
                      <a:srgbClr val="A603AB"/>
                    </a:gs>
                    <a:gs pos="14285">
                      <a:srgbClr val="E81766"/>
                    </a:gs>
                    <a:gs pos="28571">
                      <a:srgbClr val="EE3F17"/>
                    </a:gs>
                    <a:gs pos="42857">
                      <a:srgbClr val="FFFF00"/>
                    </a:gs>
                    <a:gs pos="57142">
                      <a:srgbClr val="1A8D48"/>
                    </a:gs>
                    <a:gs pos="71428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algn="b" kx="2453606" sy="50000">
                    <a:srgbClr val="C0C0C0">
                      <a:alpha val="80000"/>
                    </a:srgbClr>
                  </a:outerShdw>
                </a:effectLst>
                <a:latin typeface="幼圆"/>
              </a:rPr>
              <a:t>解这类题目的一般步骤</a:t>
            </a:r>
            <a:endParaRPr/>
          </a:p>
        </p:txBody>
      </p:sp>
      <p:sp>
        <p:nvSpPr>
          <p:cNvPr id="8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>
            <p:ph type="body" idx="1"/>
          </p:nvPr>
        </p:nvSpPr>
        <p:spPr>
          <a:xfrm>
            <a:off x="0" y="692150"/>
            <a:ext cx="8769350" cy="3024187"/>
          </a:xfrm>
          <a:prstGeom prst="rect">
            <a:avLst/>
          </a:prstGeom>
          <a:ln/>
        </p:spPr>
        <p:txBody>
          <a:bodyPr/>
          <a:lstStyle/>
          <a:p>
            <a:pPr indent="-342900" algn="l" defTabSz="914400">
              <a:buNone/>
            </a:pPr>
            <a:r>
              <a:rPr lang="en-US" sz="3200" b="1">
                <a:solidFill>
                  <a:srgbClr val="000000"/>
                </a:solidFill>
                <a:latin typeface="Arial"/>
              </a:rPr>
              <a:t>        </a:t>
            </a:r>
            <a:r>
              <a:rPr lang="en-US" sz="3200" b="1">
                <a:solidFill>
                  <a:srgbClr val="000000"/>
                </a:solidFill>
                <a:latin typeface="黑体"/>
              </a:rPr>
              <a:t>某商场销售某种品牌的纯牛奶，已知进价为每箱40元，市场调查发现：若每箱以50 元销售,平均每天可销售100箱. 价格每箱降低1元，平均每天多销售25箱 ;  价格每箱升高1元，平均每天少销售4箱。如何定价才能使得利润最大？</a:t>
            </a:r>
            <a:endParaRPr/>
          </a:p>
        </p:txBody>
      </p:sp>
      <p:grpSp>
        <p:nvGrpSpPr>
          <p:cNvPr id="3" name=""/>
          <p:cNvGrpSpPr/>
          <p:nvPr/>
        </p:nvGrpSpPr>
        <p:grpSpPr>
          <a:xfrm>
            <a:off x="0" y="0"/>
            <a:ext cx="2555875" cy="579437"/>
            <a:chOff x="1610" y="119"/>
            <a:chExt cx="2169" cy="401"/>
          </a:xfrm>
        </p:grpSpPr>
        <p:sp>
          <p:nvSpPr>
            <p:cNvPr id="4" name=""/>
            <p:cNvSpPr/>
            <p:nvPr/>
          </p:nvSpPr>
          <p:spPr>
            <a:xfrm>
              <a:off x="0" y="0"/>
              <a:ext cx="1610" cy="365"/>
            </a:xfrm>
            <a:prstGeom prst="rect">
              <a:avLst/>
            </a:prstGeom>
            <a:ln/>
          </p:spPr>
          <p:txBody>
            <a:bodyPr/>
            <a:lstStyle/>
            <a:p>
              <a:pPr algn="ctr" fontAlgn="auto"/>
              <a:endParaRPr/>
            </a:p>
          </p:txBody>
        </p:sp>
        <p:pic>
          <p:nvPicPr>
            <p:cNvPr id="22" name="" descr=""/>
            <p:cNvPicPr>
              <a:picLocks noChangeAspect="1" noChangeArrowheads="1"/>
            </p:cNvPicPr>
            <p:nvPr/>
          </p:nvPicPr>
          <p:blipFill>
            <a:blip r:embed="rId35"/>
            <a:srcRect/>
            <a:stretch>
              <a:fillRect/>
            </a:stretch>
          </p:blipFill>
          <p:spPr>
            <a:xfrm>
              <a:off x="1610" y="119"/>
              <a:ext cx="2169" cy="380"/>
            </a:xfrm>
            <a:prstGeom prst="rect">
              <a:avLst/>
            </a:prstGeom>
            <a:noFill/>
          </p:spPr>
        </p:pic>
        <p:sp>
          <p:nvSpPr>
            <p:cNvPr id="5" name=""/>
            <p:cNvSpPr/>
            <p:nvPr/>
          </p:nvSpPr>
          <p:spPr>
            <a:xfrm>
              <a:off x="1610" y="119"/>
              <a:ext cx="1406" cy="401"/>
            </a:xfrm>
            <a:prstGeom prst="rect">
              <a:avLst/>
            </a:prstGeom>
            <a:ln/>
          </p:spPr>
          <p:txBody>
            <a:bodyPr/>
            <a:lstStyle/>
            <a:p>
              <a:pPr>
                <a:spcBef>
                  <a:spcPct val="50000"/>
                </a:spcBef>
              </a:pPr>
              <a:r>
                <a:rPr lang="en-US" sz="3200" b="1">
                  <a:solidFill>
                    <a:srgbClr val="0000CC"/>
                  </a:solidFill>
                </a:rPr>
                <a:t>  </a:t>
              </a:r>
              <a:r>
                <a:rPr lang="en-US" sz="3200" b="1">
                  <a:solidFill>
                    <a:srgbClr val="0000CC"/>
                  </a:solidFill>
                </a:rPr>
                <a:t>练一练</a:t>
              </a:r>
              <a:endParaRPr/>
            </a:p>
          </p:txBody>
        </p:sp>
      </p:grpSp>
      <p:sp>
        <p:nvSpPr>
          <p:cNvPr id="6" name=""/>
          <p:cNvSpPr/>
          <p:nvPr/>
        </p:nvSpPr>
        <p:spPr>
          <a:xfrm>
            <a:off x="468312" y="3933825"/>
            <a:ext cx="8064500" cy="2528887"/>
          </a:xfrm>
          <a:prstGeom prst="rect">
            <a:avLst/>
          </a:prstGeom>
          <a:ln/>
        </p:spPr>
        <p:txBody>
          <a:bodyPr/>
          <a:lstStyle/>
          <a:p>
            <a:pPr/>
            <a:r>
              <a:rPr lang="en-US" sz="3200" b="1">
                <a:solidFill>
                  <a:srgbClr val="FF0000"/>
                </a:solidFill>
              </a:rPr>
              <a:t>若生产厂家要求每箱售价在45—55元之间。</a:t>
            </a:r>
            <a:r>
              <a:rPr lang="en-US" sz="3200" b="1"/>
              <a:t>如何定价才能使得利润最大？（为了便于计算，要求每箱的价格为整数）</a:t>
            </a:r>
            <a:endParaRPr/>
          </a:p>
          <a:p>
            <a:pPr/>
            <a:endParaRPr lang="en-US" sz="3200" b="1"/>
          </a:p>
          <a:p>
            <a:pPr/>
            <a:endParaRPr lang="en-US" sz="3200" b="1">
              <a:solidFill>
                <a:srgbClr val="FF0000"/>
              </a:solidFill>
            </a:endParaRPr>
          </a:p>
        </p:txBody>
      </p:sp>
      <p:sp>
        <p:nvSpPr>
          <p:cNvPr id="7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 additive="repl"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ut(false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/>
          <p:nvPr/>
        </p:nvSpPr>
        <p:spPr>
          <a:xfrm>
            <a:off x="0" y="620712"/>
            <a:ext cx="9144000" cy="5868987"/>
          </a:xfrm>
          <a:prstGeom prst="rect">
            <a:avLst/>
          </a:prstGeom>
          <a:ln>
            <a:solidFill>
              <a:srgbClr val="0000FF"/>
            </a:solidFill>
          </a:ln>
        </p:spPr>
        <p:txBody>
          <a:bodyPr/>
          <a:lstStyle/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00"/>
                </a:solidFill>
                <a:latin typeface="Tahoma"/>
              </a:rPr>
              <a:t>       有一经销商，按市场价收购了一种活蟹1000千克，放养在塘内，此时市场价为每千克30元。据测算，此后每千克活蟹的市场价，每天可上升1元，但是，放养一天需各种费用支出400元，且平均每天还有10千克蟹死去，假定死蟹均于当天全部售出，售价都是每千克20元（放养期间蟹的重量不变）.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</a:rPr>
              <a:t>⑴设x天后每千克活蟹市场价为P元，写出P关于x的函数关系式.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  <a:latin typeface="Tahoma"/>
              </a:rPr>
              <a:t>⑵如果放养x天将活蟹一次性出售，并记1000千克蟹的销售总额为Q元，写出Q关于x的函数关系式。 </a:t>
            </a:r>
            <a:endParaRPr/>
          </a:p>
          <a:p>
            <a:pPr>
              <a:spcBef>
                <a:spcPct val="50000"/>
              </a:spcBef>
            </a:pPr>
            <a:r>
              <a:rPr lang="en-US" sz="2800" b="1">
                <a:solidFill>
                  <a:srgbClr val="0000FF"/>
                </a:solidFill>
                <a:latin typeface="Tahoma"/>
              </a:rPr>
              <a:t>⑶该经销商将这批蟹放养多少天后出售，可获最大利润，（利润=销售总额-收购成本-费用）？最大利润是多少？</a:t>
            </a:r>
            <a:endParaRPr/>
          </a:p>
        </p:txBody>
      </p:sp>
      <p:pic>
        <p:nvPicPr>
          <p:cNvPr id="23" name="" descr=""/>
          <p:cNvPicPr>
            <a:picLocks noChangeAspect="1" noChangeArrowheads="1"/>
          </p:cNvPicPr>
          <p:nvPr/>
        </p:nvPicPr>
        <p:blipFill>
          <a:blip r:embed="rId37"/>
          <a:srcRect/>
          <a:stretch>
            <a:fillRect/>
          </a:stretch>
        </p:blipFill>
        <p:spPr>
          <a:xfrm>
            <a:off x="0" y="-315912"/>
            <a:ext cx="1547812" cy="863600"/>
          </a:xfrm>
          <a:prstGeom prst="rect">
            <a:avLst/>
          </a:prstGeom>
          <a:noFill/>
        </p:spPr>
      </p:pic>
      <p:sp>
        <p:nvSpPr>
          <p:cNvPr id="3" name=""/>
          <p:cNvSpPr/>
          <p:nvPr/>
        </p:nvSpPr>
        <p:spPr>
          <a:xfrm>
            <a:off x="1763712" y="-127000"/>
            <a:ext cx="914400" cy="700087"/>
          </a:xfrm>
          <a:gradFill rotWithShape="1">
            <a:gsLst>
              <a:gs pos="0">
                <a:srgbClr val="FFE701"/>
              </a:gs>
              <a:gs pos="100000">
                <a:srgbClr val="FE3E02"/>
              </a:gs>
            </a:gsLst>
            <a:lin ang="5400000" scaled="1"/>
          </a:gradFill>
          <a:ln>
            <a:solidFill>
              <a:srgbClr val="000000"/>
            </a:solidFill>
          </a:ln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20000" lon="1080000" rev="0"/>
              </a:camera>
              <a:lightRig rig="legacyNormal3" dir="b"/>
            </a:scene3d>
            <a:sp3d extrusionH="457200" prstMaterial="legacyMatte">
              <a:extrusionClr>
                <a:srgbClr val="FF6600"/>
              </a:extrusionClr>
            </a:sp3d>
          </a:bodyPr>
          <a:lstStyle/>
          <a:p>
            <a:pPr algn="ctr" fontAlgn="auto"/>
            <a:r>
              <a:rPr sz="3600" kern="10">
                <a:ln/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</a:rPr>
              <a:t>思考</a:t>
            </a:r>
            <a:endParaRPr/>
          </a:p>
        </p:txBody>
      </p:sp>
      <p:sp>
        <p:nvSpPr>
          <p:cNvPr id="4" name="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 lang="en-US" sz="1400"/>
            </a:lvl1pPr>
          </a:lstStyle>
          <a:p>
            <a:endParaRPr/>
          </a:p>
        </p:txBody>
      </p:sp>
    </p:spTree>
  </p:cSld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dummyTheme">
  <a:themeElements>
    <a:clrScheme name="dummyScheme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333399"/>
      </a:accent4>
      <a:accent5>
        <a:srgbClr val="333399"/>
      </a:accent5>
      <a:accent6>
        <a:srgbClr val="333399"/>
      </a:accent6>
      <a:hlink>
        <a:srgbClr val="009999"/>
      </a:hlink>
      <a:folHlink>
        <a:srgbClr val="99cc00"/>
      </a:folHlink>
    </a:clrScheme>
    <a:fontScheme name="dummyFontSchem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ff9966"/>
        </a:accent4>
        <a:accent5>
          <a:srgbClr val="ff9966"/>
        </a:accent5>
        <a:accent6>
          <a:srgbClr val="ff9966"/>
        </a:accent6>
        <a:hlink>
          <a:srgbClr val="cc3300"/>
        </a:hlink>
        <a:folHlink>
          <a:srgbClr val="99660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ccccff"/>
        </a:accent4>
        <a:accent5>
          <a:srgbClr val="ccccff"/>
        </a:accent5>
        <a:accent6>
          <a:srgbClr val="ccccff"/>
        </a:accent6>
        <a:hlink>
          <a:srgbClr val="3333cc"/>
        </a:hlink>
        <a:folHlink>
          <a:srgbClr val="af67ff"/>
        </a:folHlink>
      </a:clrScheme>
    </a:extraClrScheme>
    <a:extraClrScheme>
      <a:clrScheme name="dummyScheme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def6f1"/>
        </a:accent3>
        <a:accent4>
          <a:srgbClr val="8dc6ff"/>
        </a:accent4>
        <a:accent5>
          <a:srgbClr val="8dc6ff"/>
        </a:accent5>
        <a:accent6>
          <a:srgbClr val="8dc6ff"/>
        </a:accent6>
        <a:hlink>
          <a:srgbClr val="0066cc"/>
        </a:hlink>
        <a:folHlink>
          <a:srgbClr val="00a800"/>
        </a:folHlink>
      </a:clrScheme>
    </a:extraClrScheme>
    <a:extraClrScheme>
      <a:clrScheme name="dummyScheme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d9"/>
        </a:accent3>
        <a:accent4>
          <a:srgbClr val="33cccc"/>
        </a:accent4>
        <a:accent5>
          <a:srgbClr val="33cccc"/>
        </a:accent5>
        <a:accent6>
          <a:srgbClr val="33cccc"/>
        </a:accent6>
        <a:hlink>
          <a:srgbClr val="ff5050"/>
        </a:hlink>
        <a:folHlink>
          <a:srgbClr val="ff9900"/>
        </a:folHlink>
      </a:clrScheme>
    </a:extraClrScheme>
    <a:extraClrScheme>
      <a:clrScheme name="dummyScheme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008080"/>
        </a:accent3>
        <a:accent4>
          <a:srgbClr val="6d6fc7"/>
        </a:accent4>
        <a:accent5>
          <a:srgbClr val="6d6fc7"/>
        </a:accent5>
        <a:accent6>
          <a:srgbClr val="6d6fc7"/>
        </a:accent6>
        <a:hlink>
          <a:srgbClr val="00ffff"/>
        </a:hlink>
        <a:folHlink>
          <a:srgbClr val="00ff00"/>
        </a:folHlink>
      </a:clrScheme>
    </a:extraClrScheme>
    <a:extraClrScheme>
      <a:clrScheme name="dummyScheme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800000"/>
        </a:accent3>
        <a:accent4>
          <a:srgbClr val="be7960"/>
        </a:accent4>
        <a:accent5>
          <a:srgbClr val="be7960"/>
        </a:accent5>
        <a:accent6>
          <a:srgbClr val="be7960"/>
        </a:accent6>
        <a:hlink>
          <a:srgbClr val="ffff99"/>
        </a:hlink>
        <a:folHlink>
          <a:srgbClr val="d3a219"/>
        </a:folHlink>
      </a:clrScheme>
    </a:extraClrScheme>
    <a:extraClrScheme>
      <a:clrScheme name="dummyScheme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000099"/>
        </a:accent3>
        <a:accent4>
          <a:srgbClr val="00b000"/>
        </a:accent4>
        <a:accent5>
          <a:srgbClr val="00b000"/>
        </a:accent5>
        <a:accent6>
          <a:srgbClr val="00b000"/>
        </a:accent6>
        <a:hlink>
          <a:srgbClr val="66ccff"/>
        </a:hlink>
        <a:folHlink>
          <a:srgbClr val="ffe701"/>
        </a:folHlink>
      </a:clrScheme>
    </a:extraClrScheme>
    <a:extraClrScheme>
      <a:clrScheme name="dummyScheme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000000"/>
        </a:accent3>
        <a:accent4>
          <a:srgbClr val="468a4b"/>
        </a:accent4>
        <a:accent5>
          <a:srgbClr val="468a4b"/>
        </a:accent5>
        <a:accent6>
          <a:srgbClr val="468a4b"/>
        </a:accent6>
        <a:hlink>
          <a:srgbClr val="66ccff"/>
        </a:hlink>
        <a:folHlink>
          <a:srgbClr val="f0e500"/>
        </a:folHlink>
      </a:clrScheme>
    </a:extraClrScheme>
    <a:extraClrScheme>
      <a:clrScheme name="dummyScheme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686b5d"/>
        </a:accent3>
        <a:accent4>
          <a:srgbClr val="809ea8"/>
        </a:accent4>
        <a:accent5>
          <a:srgbClr val="809ea8"/>
        </a:accent5>
        <a:accent6>
          <a:srgbClr val="809ea8"/>
        </a:accent6>
        <a:hlink>
          <a:srgbClr val="ffcc66"/>
        </a:hlink>
        <a:folHlink>
          <a:srgbClr val="e9dcb9"/>
        </a:folHlink>
      </a:clrScheme>
    </a:extraClrScheme>
    <a:extraClrScheme>
      <a:clrScheme name="dummyScheme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666699"/>
        </a:accent3>
        <a:accent4>
          <a:srgbClr val="6666ff"/>
        </a:accent4>
        <a:accent5>
          <a:srgbClr val="6666ff"/>
        </a:accent5>
        <a:accent6>
          <a:srgbClr val="6666ff"/>
        </a:accent6>
        <a:hlink>
          <a:srgbClr val="99ccff"/>
        </a:hlink>
        <a:folHlink>
          <a:srgbClr val="ffff99"/>
        </a:folHlink>
      </a:clrScheme>
    </a:extraClrScheme>
    <a:extraClrScheme>
      <a:clrScheme name="dummyScheme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523e26"/>
        </a:accent3>
        <a:accent4>
          <a:srgbClr val="8f5f2f"/>
        </a:accent4>
        <a:accent5>
          <a:srgbClr val="8f5f2f"/>
        </a:accent5>
        <a:accent6>
          <a:srgbClr val="8f5f2f"/>
        </a:accent6>
        <a:hlink>
          <a:srgbClr val="ccb400"/>
        </a:hlink>
        <a:folHlink>
          <a:srgbClr val="8c9ea0"/>
        </a:folHlink>
      </a:clrScheme>
    </a:extraClrScheme>
    <a:extraClrScheme>
      <a:clrScheme name="dummyScheme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333399"/>
        </a:accent4>
        <a:accent5>
          <a:srgbClr val="333399"/>
        </a:accent5>
        <a:accent6>
          <a:srgbClr val="333399"/>
        </a:accent6>
        <a:hlink>
          <a:srgbClr val="009999"/>
        </a:hlink>
        <a:folHlink>
          <a:srgbClr val="99cc00"/>
        </a:folHlink>
      </a:clrScheme>
    </a:extraClrScheme>
  </a:extraClrSchemeLst>
</a:theme>
</file>